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10287000" cx="18288000"/>
  <p:notesSz cx="6858000" cy="9144000"/>
  <p:embeddedFontLst>
    <p:embeddedFont>
      <p:font typeface="Cardo"/>
      <p:regular r:id="rId59"/>
      <p:bold r:id="rId60"/>
      <p:italic r:id="rId61"/>
    </p:embeddedFont>
    <p:embeddedFont>
      <p:font typeface="Montserrat"/>
      <p:regular r:id="rId62"/>
      <p:bold r:id="rId63"/>
      <p:italic r:id="rId64"/>
      <p:boldItalic r:id="rId65"/>
    </p:embeddedFont>
    <p:embeddedFont>
      <p:font typeface="Inter"/>
      <p:regular r:id="rId66"/>
      <p:bold r:id="rId67"/>
      <p:italic r:id="rId68"/>
      <p:boldItalic r:id="rId69"/>
    </p:embeddedFont>
    <p:embeddedFont>
      <p:font typeface="Roboto Condensed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39">
          <p15:clr>
            <a:srgbClr val="000000"/>
          </p15:clr>
        </p15:guide>
        <p15:guide id="2" pos="5759">
          <p15:clr>
            <a:srgbClr val="000000"/>
          </p15:clr>
        </p15:guide>
        <p15:guide id="3" pos="5760">
          <p15:clr>
            <a:srgbClr val="747775"/>
          </p15:clr>
        </p15:guide>
        <p15:guide id="4" orient="horz" pos="32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48420E-6454-4E95-B7EF-E8E65B35827A}">
  <a:tblStyle styleId="{9448420E-6454-4E95-B7EF-E8E65B3582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39" orient="horz"/>
        <p:guide pos="5759"/>
        <p:guide pos="5760"/>
        <p:guide pos="32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Condensed-boldItalic.fntdata"/><Relationship Id="rId72" Type="http://schemas.openxmlformats.org/officeDocument/2006/relationships/font" Target="fonts/RobotoCondensed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obotoCondensed-bold.fntdata"/><Relationship Id="rId70" Type="http://schemas.openxmlformats.org/officeDocument/2006/relationships/font" Target="fonts/RobotoCondensed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-regular.fntdata"/><Relationship Id="rId61" Type="http://schemas.openxmlformats.org/officeDocument/2006/relationships/font" Target="fonts/Cardo-italic.fntdata"/><Relationship Id="rId20" Type="http://schemas.openxmlformats.org/officeDocument/2006/relationships/slide" Target="slides/slide14.xml"/><Relationship Id="rId64" Type="http://schemas.openxmlformats.org/officeDocument/2006/relationships/font" Target="fonts/Montserrat-italic.fntdata"/><Relationship Id="rId63" Type="http://schemas.openxmlformats.org/officeDocument/2006/relationships/font" Target="fonts/Montserrat-bold.fntdata"/><Relationship Id="rId22" Type="http://schemas.openxmlformats.org/officeDocument/2006/relationships/slide" Target="slides/slide16.xml"/><Relationship Id="rId66" Type="http://schemas.openxmlformats.org/officeDocument/2006/relationships/font" Target="fonts/Inter-regular.fntdata"/><Relationship Id="rId21" Type="http://schemas.openxmlformats.org/officeDocument/2006/relationships/slide" Target="slides/slide15.xml"/><Relationship Id="rId65" Type="http://schemas.openxmlformats.org/officeDocument/2006/relationships/font" Target="fonts/Montserrat-boldItalic.fntdata"/><Relationship Id="rId24" Type="http://schemas.openxmlformats.org/officeDocument/2006/relationships/slide" Target="slides/slide18.xml"/><Relationship Id="rId68" Type="http://schemas.openxmlformats.org/officeDocument/2006/relationships/font" Target="fonts/Inter-italic.fntdata"/><Relationship Id="rId23" Type="http://schemas.openxmlformats.org/officeDocument/2006/relationships/slide" Target="slides/slide17.xml"/><Relationship Id="rId67" Type="http://schemas.openxmlformats.org/officeDocument/2006/relationships/font" Target="fonts/Inter-bold.fntdata"/><Relationship Id="rId60" Type="http://schemas.openxmlformats.org/officeDocument/2006/relationships/font" Target="fonts/Card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Inter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Cardo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23a1bf02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223a1bf028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24b0cf9e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224b0cf9e8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23a1bf02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223a1bf028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223a1bf02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223a1bf028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223a1bf02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223a1bf028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24b0cf9e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224b0cf9e8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23a1bf02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223a1bf028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23a1bf02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223a1bf028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23a1bf02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223a1bf028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223a1bf02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223a1bf028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24b0cf9e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224b0cf9e8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23a1bf02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223a1bf028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223a1bf02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223a1bf028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23a1bf02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223a1bf028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223a1bf02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223a1bf028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224b0cf9e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224b0cf9e8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223a1bf02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223a1bf028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223a1bf02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223a1bf028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223a1bf02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223a1bf028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223a1bf02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3223a1bf028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22c457cd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222c457cd9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24b0cf9e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3224b0cf9e8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223a1bf02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3223a1bf028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224b0cf9e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3224b0cf9e8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224b0cf9e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3224b0cf9e8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225eeb8e0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3225eeb8e05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225eeb8e0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3225eeb8e05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225eeb8e05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225eeb8e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225eeb8e05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225eeb8e0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224b0cf9e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3224b0cf9e8_0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23a1bf0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223a1bf02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225eeb8e05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3225eeb8e05_0_3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225eeb8e0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3225eeb8e0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225eeb8e0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3225eeb8e05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225eeb8e05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3225eeb8e05_1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225eeb8e05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3225eeb8e05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225eeb8e05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3225eeb8e05_1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225eeb8e05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3225eeb8e05_1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225eeb8e05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3225eeb8e05_1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225eeb8e0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3225eeb8e05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225eeb8e05_0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225eeb8e05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2071578f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22071578f4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225eeb8e05_0_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225eeb8e05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225eeb8e05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3225eeb8e05_0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225eeb8e05_0_3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225eeb8e05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2071578f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22071578f4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22c457c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222c457cd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22c457cd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222c457cd9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23a1bf02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223a1bf028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9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12800" y="-255275"/>
            <a:ext cx="18435900" cy="143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1505000" y="3602200"/>
            <a:ext cx="154515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5">
                <a:solidFill>
                  <a:srgbClr val="463728"/>
                </a:solidFill>
                <a:latin typeface="Cardo"/>
                <a:ea typeface="Cardo"/>
                <a:cs typeface="Cardo"/>
                <a:sym typeface="Cardo"/>
              </a:rPr>
              <a:t>AI Vision PCB 검사</a:t>
            </a:r>
            <a:endParaRPr sz="8505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5125849" y="9023350"/>
            <a:ext cx="213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3"/>
          <p:cNvCxnSpPr/>
          <p:nvPr/>
        </p:nvCxnSpPr>
        <p:spPr>
          <a:xfrm flipH="1" rot="10800000">
            <a:off x="-27700" y="1181125"/>
            <a:ext cx="18315900" cy="23400"/>
          </a:xfrm>
          <a:prstGeom prst="straightConnector1">
            <a:avLst/>
          </a:prstGeom>
          <a:noFill/>
          <a:ln cap="flat" cmpd="sng" w="28575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" name="Google Shape;88;p13"/>
          <p:cNvCxnSpPr/>
          <p:nvPr/>
        </p:nvCxnSpPr>
        <p:spPr>
          <a:xfrm>
            <a:off x="12800" y="9287125"/>
            <a:ext cx="17394600" cy="0"/>
          </a:xfrm>
          <a:prstGeom prst="straightConnector1">
            <a:avLst/>
          </a:prstGeom>
          <a:noFill/>
          <a:ln cap="flat" cmpd="sng" w="28575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3"/>
          <p:cNvSpPr txBox="1"/>
          <p:nvPr/>
        </p:nvSpPr>
        <p:spPr>
          <a:xfrm>
            <a:off x="10112800" y="7029505"/>
            <a:ext cx="5867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463728"/>
                </a:solidFill>
                <a:latin typeface="Calibri"/>
                <a:ea typeface="Calibri"/>
                <a:cs typeface="Calibri"/>
                <a:sym typeface="Calibri"/>
              </a:rPr>
              <a:t>김우정    복권근    장세환</a:t>
            </a:r>
            <a:endParaRPr b="0" i="0" sz="2900" u="none" cap="none" strike="noStrike">
              <a:solidFill>
                <a:srgbClr val="4637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525250" y="6983300"/>
            <a:ext cx="2439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463728"/>
                </a:solidFill>
                <a:latin typeface="Calibri"/>
                <a:ea typeface="Calibri"/>
                <a:cs typeface="Calibri"/>
                <a:sym typeface="Calibri"/>
              </a:rPr>
              <a:t>D-2 조</a:t>
            </a:r>
            <a:endParaRPr b="0" i="0" sz="3500" u="none" cap="none" strike="noStrike">
              <a:solidFill>
                <a:srgbClr val="4637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-75525" y="9287125"/>
            <a:ext cx="18435900" cy="143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-533400" y="266700"/>
            <a:ext cx="5751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99" u="none" cap="none" strike="noStrike">
                <a:solidFill>
                  <a:srgbClr val="0B5394"/>
                </a:solidFill>
                <a:latin typeface="Cardo"/>
                <a:ea typeface="Cardo"/>
                <a:cs typeface="Cardo"/>
                <a:sym typeface="Cardo"/>
              </a:rPr>
              <a:t>rokey bootcamp</a:t>
            </a:r>
            <a:endParaRPr b="1" i="0" sz="3899" u="none" cap="none" strike="noStrike">
              <a:solidFill>
                <a:srgbClr val="0B5394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22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22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22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결과 분석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1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2386650" y="2593225"/>
            <a:ext cx="12512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과검출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Hole 7건, BootSel 7건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881725" y="2449275"/>
            <a:ext cx="1219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i="0" lang="en-US" sz="60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6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2386650" y="5248725"/>
            <a:ext cx="12512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미</a:t>
            </a: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검출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ChipSet 26</a:t>
            </a: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건</a:t>
            </a: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Pico 16</a:t>
            </a: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건, </a:t>
            </a: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USB 38</a:t>
            </a: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건</a:t>
            </a: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Hole 21</a:t>
            </a: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건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881725" y="5104775"/>
            <a:ext cx="1219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0" lang="en-US" sz="60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6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23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23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23"/>
          <p:cNvSpPr txBox="1"/>
          <p:nvPr/>
        </p:nvSpPr>
        <p:spPr>
          <a:xfrm>
            <a:off x="2386650" y="2212225"/>
            <a:ext cx="12512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학습 데이터 부족</a:t>
            </a:r>
            <a:endParaRPr b="1" i="0" sz="5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23"/>
          <p:cNvSpPr txBox="1"/>
          <p:nvPr/>
        </p:nvSpPr>
        <p:spPr>
          <a:xfrm>
            <a:off x="881725" y="2068275"/>
            <a:ext cx="1219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i="0" lang="en-US" sz="60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6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결과 분석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1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650" y="3430375"/>
            <a:ext cx="6817850" cy="60262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1900" y="3430375"/>
            <a:ext cx="6817850" cy="601198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24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" name="Google Shape;206;p24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24"/>
          <p:cNvSpPr txBox="1"/>
          <p:nvPr/>
        </p:nvSpPr>
        <p:spPr>
          <a:xfrm>
            <a:off x="2887950" y="4798700"/>
            <a:ext cx="12512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데이터 양 증가 시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모델 성능이 향상될 것이다.</a:t>
            </a:r>
            <a:endParaRPr b="1" i="0" sz="5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가설 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1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Google Shape;213;p25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25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데이터 구축 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2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cxnSp>
        <p:nvCxnSpPr>
          <p:cNvPr id="215" name="Google Shape;215;p25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p25"/>
          <p:cNvSpPr txBox="1"/>
          <p:nvPr/>
        </p:nvSpPr>
        <p:spPr>
          <a:xfrm>
            <a:off x="2887950" y="2147200"/>
            <a:ext cx="12512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일반 이미지 201장 추가  </a:t>
            </a:r>
            <a:r>
              <a:rPr b="1" lang="en-US" sz="2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총 이미지 412</a:t>
            </a:r>
            <a:r>
              <a:rPr b="1" lang="en-US" sz="2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장 (일반 412장)</a:t>
            </a:r>
            <a:endParaRPr b="1" sz="2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6882" y="3594225"/>
            <a:ext cx="6754243" cy="59596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2" name="Google Shape;222;p26"/>
          <p:cNvGraphicFramePr/>
          <p:nvPr/>
        </p:nvGraphicFramePr>
        <p:xfrm>
          <a:off x="952500" y="245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{9448420E-6454-4E95-B7EF-E8E65B35827A}</a:tableStyleId>
              </a:tblPr>
              <a:tblGrid>
                <a:gridCol w="3685000"/>
                <a:gridCol w="6350825"/>
                <a:gridCol w="6347175"/>
              </a:tblGrid>
              <a:tr h="158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            Predict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Actual</a:t>
                      </a:r>
                      <a:endParaRPr sz="4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Positive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Negative</a:t>
                      </a:r>
                      <a:endParaRPr sz="5500"/>
                    </a:p>
                  </a:txBody>
                  <a:tcPr marT="91425" marB="91425" marR="91425" marL="91425" anchor="ctr"/>
                </a:tc>
              </a:tr>
              <a:tr h="20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Positive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22% &gt; 16%</a:t>
                      </a:r>
                      <a:endParaRPr sz="3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58% &gt; 64%</a:t>
                      </a:r>
                      <a:endParaRPr sz="5500"/>
                    </a:p>
                  </a:txBody>
                  <a:tcPr marT="91425" marB="91425" marR="91425" marL="91425" anchor="ctr"/>
                </a:tc>
              </a:tr>
              <a:tr h="20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Negative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0% &gt; 0%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2</a:t>
                      </a:r>
                      <a:r>
                        <a:rPr lang="en-US" sz="5500"/>
                        <a:t>0% &gt; 20%</a:t>
                      </a:r>
                      <a:endParaRPr sz="55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223" name="Google Shape;223;p26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26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Confusion Matrix 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2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cxnSp>
        <p:nvCxnSpPr>
          <p:cNvPr id="225" name="Google Shape;225;p26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" name="Google Shape;226;p26"/>
          <p:cNvCxnSpPr/>
          <p:nvPr/>
        </p:nvCxnSpPr>
        <p:spPr>
          <a:xfrm>
            <a:off x="950275" y="2431050"/>
            <a:ext cx="3736500" cy="16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26"/>
          <p:cNvSpPr txBox="1"/>
          <p:nvPr/>
        </p:nvSpPr>
        <p:spPr>
          <a:xfrm>
            <a:off x="950275" y="8381825"/>
            <a:ext cx="75744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동일 Test Set 100개 기준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TP + TN : 42% &gt; 36%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 + FN : 58% &gt; 64%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27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Google Shape;233;p27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4" name="Google Shape;234;p27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결과 분석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2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2386650" y="2593225"/>
            <a:ext cx="12512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과검출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Hole 1건, BootSel 8건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881725" y="2449275"/>
            <a:ext cx="1219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i="0" lang="en-US" sz="60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6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7"/>
          <p:cNvSpPr txBox="1"/>
          <p:nvPr/>
        </p:nvSpPr>
        <p:spPr>
          <a:xfrm>
            <a:off x="2386650" y="5248725"/>
            <a:ext cx="12512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미검출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ChipSet 44건, Pico 8건, USB 15건, Hole 7건,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Oscilliator 7</a:t>
            </a: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건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881725" y="5104775"/>
            <a:ext cx="1219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0" lang="en-US" sz="60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6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28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28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28"/>
          <p:cNvSpPr txBox="1"/>
          <p:nvPr/>
        </p:nvSpPr>
        <p:spPr>
          <a:xfrm>
            <a:off x="2386650" y="2212225"/>
            <a:ext cx="12512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노이즈 학습 데이터 부족</a:t>
            </a:r>
            <a:endParaRPr b="1" i="0" sz="5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881725" y="2068275"/>
            <a:ext cx="1219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i="0" lang="en-US" sz="60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6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결과 분석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2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248" name="Google Shape;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9000" y="3485700"/>
            <a:ext cx="6590251" cy="582365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9" name="Google Shape;2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6650" y="3486413"/>
            <a:ext cx="6590250" cy="582221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29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" name="Google Shape;255;p29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29"/>
          <p:cNvSpPr txBox="1"/>
          <p:nvPr/>
        </p:nvSpPr>
        <p:spPr>
          <a:xfrm>
            <a:off x="2887950" y="4798700"/>
            <a:ext cx="12512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노이즈가 포함된 데이터 추가 학습 시 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모</a:t>
            </a: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델 성능이 향상될 것이다.</a:t>
            </a:r>
            <a:endParaRPr b="1" i="0" sz="5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가설 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2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p30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Google Shape;263;p30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데이터 구축 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3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cxnSp>
        <p:nvCxnSpPr>
          <p:cNvPr id="264" name="Google Shape;264;p30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" name="Google Shape;265;p30"/>
          <p:cNvSpPr txBox="1"/>
          <p:nvPr/>
        </p:nvSpPr>
        <p:spPr>
          <a:xfrm>
            <a:off x="2887950" y="2100000"/>
            <a:ext cx="12512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노이즈</a:t>
            </a: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이미지 201장 추가</a:t>
            </a: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2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총 이미지 613장 (일반 412장, 노이즈 201장)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975" y="3622125"/>
            <a:ext cx="6928050" cy="61129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" name="Google Shape;271;p31"/>
          <p:cNvGraphicFramePr/>
          <p:nvPr/>
        </p:nvGraphicFramePr>
        <p:xfrm>
          <a:off x="952500" y="245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{9448420E-6454-4E95-B7EF-E8E65B35827A}</a:tableStyleId>
              </a:tblPr>
              <a:tblGrid>
                <a:gridCol w="3685000"/>
                <a:gridCol w="6350825"/>
                <a:gridCol w="6347175"/>
              </a:tblGrid>
              <a:tr h="158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            Predict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Actual</a:t>
                      </a:r>
                      <a:endParaRPr sz="4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Positive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Negative</a:t>
                      </a:r>
                      <a:endParaRPr sz="5500"/>
                    </a:p>
                  </a:txBody>
                  <a:tcPr marT="91425" marB="91425" marR="91425" marL="91425" anchor="ctr"/>
                </a:tc>
              </a:tr>
              <a:tr h="20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Positive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16% &gt; 45%</a:t>
                      </a:r>
                      <a:endParaRPr sz="3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64% &gt; 35%</a:t>
                      </a:r>
                      <a:endParaRPr sz="5500"/>
                    </a:p>
                  </a:txBody>
                  <a:tcPr marT="91425" marB="91425" marR="91425" marL="91425" anchor="ctr"/>
                </a:tc>
              </a:tr>
              <a:tr h="20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Negative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0% &gt; 0%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2</a:t>
                      </a:r>
                      <a:r>
                        <a:rPr lang="en-US" sz="5500"/>
                        <a:t>0% &gt; 20%</a:t>
                      </a:r>
                      <a:endParaRPr sz="55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272" name="Google Shape;272;p31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3" name="Google Shape;273;p31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Confusion Matrix 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3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cxnSp>
        <p:nvCxnSpPr>
          <p:cNvPr id="274" name="Google Shape;274;p31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p31"/>
          <p:cNvCxnSpPr/>
          <p:nvPr/>
        </p:nvCxnSpPr>
        <p:spPr>
          <a:xfrm>
            <a:off x="950275" y="2431050"/>
            <a:ext cx="3736500" cy="16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31"/>
          <p:cNvSpPr txBox="1"/>
          <p:nvPr/>
        </p:nvSpPr>
        <p:spPr>
          <a:xfrm>
            <a:off x="950275" y="8381825"/>
            <a:ext cx="75744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동일 Test Set 100개 기준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TP + TN : 36% &gt; 65%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 + FN : 64% &gt; 35%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12800" y="-255275"/>
            <a:ext cx="18435900" cy="181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685800" y="485775"/>
            <a:ext cx="2362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463728"/>
                </a:solidFill>
                <a:latin typeface="Cardo"/>
                <a:ea typeface="Cardo"/>
                <a:cs typeface="Cardo"/>
                <a:sym typeface="Cardo"/>
              </a:rPr>
              <a:t>순서</a:t>
            </a:r>
            <a:endParaRPr b="1" i="0" sz="7000" u="none" cap="none" strike="noStrike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2490075" y="2650375"/>
            <a:ext cx="8839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학습 모델 리스트</a:t>
            </a:r>
            <a:endParaRPr b="1" i="0" sz="55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2471325" y="4002025"/>
            <a:ext cx="57699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Confusion Matrix</a:t>
            </a:r>
            <a:endParaRPr b="1" sz="55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결과 분석</a:t>
            </a:r>
            <a:endParaRPr b="1" sz="55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가설</a:t>
            </a:r>
            <a:endParaRPr b="1" sz="55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985150" y="2506425"/>
            <a:ext cx="1219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i="0" lang="en-US" sz="65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65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985150" y="3870405"/>
            <a:ext cx="1219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en-US" sz="6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72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3" name="Google Shape;103;p14"/>
          <p:cNvCxnSpPr/>
          <p:nvPr/>
        </p:nvCxnSpPr>
        <p:spPr>
          <a:xfrm>
            <a:off x="12800" y="92871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0" y="1562000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4"/>
          <p:cNvSpPr txBox="1"/>
          <p:nvPr/>
        </p:nvSpPr>
        <p:spPr>
          <a:xfrm>
            <a:off x="10122025" y="-4234925"/>
            <a:ext cx="10938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-75525" y="9287125"/>
            <a:ext cx="18435900" cy="143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" name="Google Shape;107;p14"/>
          <p:cNvCxnSpPr/>
          <p:nvPr/>
        </p:nvCxnSpPr>
        <p:spPr>
          <a:xfrm>
            <a:off x="5012875" y="6668807"/>
            <a:ext cx="0" cy="712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5012875" y="4862457"/>
            <a:ext cx="0" cy="712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4"/>
          <p:cNvCxnSpPr/>
          <p:nvPr/>
        </p:nvCxnSpPr>
        <p:spPr>
          <a:xfrm rot="10800000">
            <a:off x="8399300" y="4557400"/>
            <a:ext cx="794400" cy="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4"/>
          <p:cNvCxnSpPr/>
          <p:nvPr/>
        </p:nvCxnSpPr>
        <p:spPr>
          <a:xfrm flipH="1">
            <a:off x="9179600" y="4545650"/>
            <a:ext cx="900" cy="3410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4"/>
          <p:cNvCxnSpPr/>
          <p:nvPr/>
        </p:nvCxnSpPr>
        <p:spPr>
          <a:xfrm rot="10800000">
            <a:off x="8574200" y="7941350"/>
            <a:ext cx="606300" cy="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32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p32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3" name="Google Shape;283;p32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결과 분석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3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2386650" y="2593225"/>
            <a:ext cx="12512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과검출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Oscilliator 1건, BootSel 8건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32"/>
          <p:cNvSpPr txBox="1"/>
          <p:nvPr/>
        </p:nvSpPr>
        <p:spPr>
          <a:xfrm>
            <a:off x="881725" y="2449275"/>
            <a:ext cx="1219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i="0" lang="en-US" sz="60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6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2386650" y="5248725"/>
            <a:ext cx="12512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미검출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ChipSet 7건, Pico 2건, USB 11건, Hole 3건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881725" y="5104775"/>
            <a:ext cx="1219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0" lang="en-US" sz="60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6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33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3" name="Google Shape;293;p33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4" name="Google Shape;294;p33"/>
          <p:cNvSpPr txBox="1"/>
          <p:nvPr/>
        </p:nvSpPr>
        <p:spPr>
          <a:xfrm>
            <a:off x="2386650" y="2212225"/>
            <a:ext cx="12512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대각 형태의 학습 데이터 부족</a:t>
            </a:r>
            <a:endParaRPr b="1" i="0" sz="5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33"/>
          <p:cNvSpPr txBox="1"/>
          <p:nvPr/>
        </p:nvSpPr>
        <p:spPr>
          <a:xfrm>
            <a:off x="881725" y="2068275"/>
            <a:ext cx="1219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i="0" lang="en-US" sz="60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6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결과 분석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3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925" y="3375075"/>
            <a:ext cx="6682125" cy="5906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8" name="Google Shape;2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1725" y="3375075"/>
            <a:ext cx="6682125" cy="591594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" name="Google Shape;303;p34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p34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" name="Google Shape;305;p34"/>
          <p:cNvSpPr txBox="1"/>
          <p:nvPr/>
        </p:nvSpPr>
        <p:spPr>
          <a:xfrm>
            <a:off x="2887950" y="4798700"/>
            <a:ext cx="12512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대각 형태의</a:t>
            </a: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데이터 추가 학습 시 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모델 성능이 향상될 것이다.</a:t>
            </a:r>
            <a:endParaRPr b="1" i="0" sz="5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가설 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3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1" name="Google Shape;311;p35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2" name="Google Shape;312;p35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데이터 구축 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4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cxnSp>
        <p:nvCxnSpPr>
          <p:cNvPr id="313" name="Google Shape;313;p35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4" name="Google Shape;3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001" y="3499825"/>
            <a:ext cx="6780000" cy="59823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5" name="Google Shape;315;p35"/>
          <p:cNvSpPr txBox="1"/>
          <p:nvPr/>
        </p:nvSpPr>
        <p:spPr>
          <a:xfrm>
            <a:off x="2887950" y="2100000"/>
            <a:ext cx="13580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대각 일반</a:t>
            </a: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이미지 200장 추가  </a:t>
            </a:r>
            <a:r>
              <a:rPr b="1" lang="en-US" sz="2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총 이미지 813장 (일반 612장, 노이즈 201장)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0" name="Google Shape;320;p36"/>
          <p:cNvGraphicFramePr/>
          <p:nvPr/>
        </p:nvGraphicFramePr>
        <p:xfrm>
          <a:off x="952500" y="245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{9448420E-6454-4E95-B7EF-E8E65B35827A}</a:tableStyleId>
              </a:tblPr>
              <a:tblGrid>
                <a:gridCol w="3685000"/>
                <a:gridCol w="6350825"/>
                <a:gridCol w="6347175"/>
              </a:tblGrid>
              <a:tr h="158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            Predict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Actual</a:t>
                      </a:r>
                      <a:endParaRPr sz="4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Positive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Negative</a:t>
                      </a:r>
                      <a:endParaRPr sz="5500"/>
                    </a:p>
                  </a:txBody>
                  <a:tcPr marT="91425" marB="91425" marR="91425" marL="91425" anchor="ctr"/>
                </a:tc>
              </a:tr>
              <a:tr h="20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Positive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45% &gt; 37%</a:t>
                      </a:r>
                      <a:endParaRPr sz="3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35% &gt; 43%</a:t>
                      </a:r>
                      <a:endParaRPr sz="5500"/>
                    </a:p>
                  </a:txBody>
                  <a:tcPr marT="91425" marB="91425" marR="91425" marL="91425" anchor="ctr"/>
                </a:tc>
              </a:tr>
              <a:tr h="20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Negative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0% &gt; 0%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2</a:t>
                      </a:r>
                      <a:r>
                        <a:rPr lang="en-US" sz="5500"/>
                        <a:t>0% &gt; 20%</a:t>
                      </a:r>
                      <a:endParaRPr sz="55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321" name="Google Shape;321;p36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2" name="Google Shape;322;p36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Confusion Matrix 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4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cxnSp>
        <p:nvCxnSpPr>
          <p:cNvPr id="323" name="Google Shape;323;p36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4" name="Google Shape;324;p36"/>
          <p:cNvCxnSpPr/>
          <p:nvPr/>
        </p:nvCxnSpPr>
        <p:spPr>
          <a:xfrm>
            <a:off x="950275" y="2431050"/>
            <a:ext cx="3736500" cy="16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36"/>
          <p:cNvSpPr txBox="1"/>
          <p:nvPr/>
        </p:nvSpPr>
        <p:spPr>
          <a:xfrm>
            <a:off x="950275" y="8381825"/>
            <a:ext cx="75744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동일 Test Set 100개 기준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TP + TN : 65% &gt; 57%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 + FN : 35% &gt; 43%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Google Shape;330;p37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" name="Google Shape;331;p37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" name="Google Shape;332;p37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결과 분석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4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2386650" y="2593225"/>
            <a:ext cx="12512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과검출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USB 1건, BootSel 4건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881725" y="2449275"/>
            <a:ext cx="1219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i="0" lang="en-US" sz="60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6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37"/>
          <p:cNvSpPr txBox="1"/>
          <p:nvPr/>
        </p:nvSpPr>
        <p:spPr>
          <a:xfrm>
            <a:off x="2386650" y="5248725"/>
            <a:ext cx="12512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미검출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ChipSet 30건, Pico 2건, USB 1건, Hole 6건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881725" y="5104775"/>
            <a:ext cx="1219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0" lang="en-US" sz="60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6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38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38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" name="Google Shape;343;p38"/>
          <p:cNvSpPr txBox="1"/>
          <p:nvPr/>
        </p:nvSpPr>
        <p:spPr>
          <a:xfrm>
            <a:off x="2386650" y="2212225"/>
            <a:ext cx="12512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대각 이미지 성능 향상 없음</a:t>
            </a:r>
            <a:endParaRPr b="1" i="0" sz="5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p38"/>
          <p:cNvSpPr txBox="1"/>
          <p:nvPr/>
        </p:nvSpPr>
        <p:spPr>
          <a:xfrm>
            <a:off x="881725" y="2068275"/>
            <a:ext cx="1219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i="0" lang="en-US" sz="60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6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38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결과 분석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4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346" name="Google Shape;3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325" y="3376775"/>
            <a:ext cx="6890100" cy="61000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7" name="Google Shape;3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7375" y="3357725"/>
            <a:ext cx="6890100" cy="611447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Google Shape;352;p39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3" name="Google Shape;353;p39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4" name="Google Shape;354;p39"/>
          <p:cNvSpPr txBox="1"/>
          <p:nvPr/>
        </p:nvSpPr>
        <p:spPr>
          <a:xfrm>
            <a:off x="2887950" y="4798700"/>
            <a:ext cx="12512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노이즈와 대각이 함께 포함된 데이터 학습 시 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모델 성능이 향상될 것이다.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39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가설 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4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0" name="Google Shape;360;p40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1" name="Google Shape;361;p40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데이터 구축 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5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cxnSp>
        <p:nvCxnSpPr>
          <p:cNvPr id="362" name="Google Shape;362;p40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3" name="Google Shape;363;p40"/>
          <p:cNvSpPr txBox="1"/>
          <p:nvPr/>
        </p:nvSpPr>
        <p:spPr>
          <a:xfrm>
            <a:off x="2887950" y="2100000"/>
            <a:ext cx="14484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노이즈</a:t>
            </a: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및 대각 </a:t>
            </a: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이미지 200장 추가  </a:t>
            </a:r>
            <a:r>
              <a:rPr b="1" lang="en-US" sz="2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총 이미지 1013장 (일반 612장, 노이즈 401장)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025" y="3398950"/>
            <a:ext cx="6787950" cy="59893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9" name="Google Shape;369;p41"/>
          <p:cNvGraphicFramePr/>
          <p:nvPr/>
        </p:nvGraphicFramePr>
        <p:xfrm>
          <a:off x="952500" y="245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{9448420E-6454-4E95-B7EF-E8E65B35827A}</a:tableStyleId>
              </a:tblPr>
              <a:tblGrid>
                <a:gridCol w="3685000"/>
                <a:gridCol w="6350825"/>
                <a:gridCol w="6347175"/>
              </a:tblGrid>
              <a:tr h="158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            Predict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Actual</a:t>
                      </a:r>
                      <a:endParaRPr sz="4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Positive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Negative</a:t>
                      </a:r>
                      <a:endParaRPr sz="5500"/>
                    </a:p>
                  </a:txBody>
                  <a:tcPr marT="91425" marB="91425" marR="91425" marL="91425" anchor="ctr"/>
                </a:tc>
              </a:tr>
              <a:tr h="20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Positive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37% &gt; 43%</a:t>
                      </a:r>
                      <a:endParaRPr sz="3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43% &gt; 37%</a:t>
                      </a:r>
                      <a:endParaRPr sz="5500"/>
                    </a:p>
                  </a:txBody>
                  <a:tcPr marT="91425" marB="91425" marR="91425" marL="91425" anchor="ctr"/>
                </a:tc>
              </a:tr>
              <a:tr h="20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Negative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0% &gt; 1%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20% &gt; 19%</a:t>
                      </a:r>
                      <a:endParaRPr sz="55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370" name="Google Shape;370;p41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1" name="Google Shape;371;p41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Confusion Matrix 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5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cxnSp>
        <p:nvCxnSpPr>
          <p:cNvPr id="372" name="Google Shape;372;p41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3" name="Google Shape;373;p41"/>
          <p:cNvCxnSpPr/>
          <p:nvPr/>
        </p:nvCxnSpPr>
        <p:spPr>
          <a:xfrm>
            <a:off x="950275" y="2431050"/>
            <a:ext cx="3736500" cy="16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41"/>
          <p:cNvSpPr txBox="1"/>
          <p:nvPr/>
        </p:nvSpPr>
        <p:spPr>
          <a:xfrm>
            <a:off x="950275" y="8381825"/>
            <a:ext cx="75744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동일 Test Set 100개 기준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TP + TN : 57% &gt; 62%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 + FN : 43% &gt; 38%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15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15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학습 모델 리스트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cxnSp>
        <p:nvCxnSpPr>
          <p:cNvPr id="118" name="Google Shape;118;p15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9" name="Google Shape;1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888" y="1782175"/>
            <a:ext cx="14246225" cy="83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9" name="Google Shape;379;p42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0" name="Google Shape;380;p42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1" name="Google Shape;381;p42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결과 분석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5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>
            <a:off x="2386650" y="2593225"/>
            <a:ext cx="12512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과검출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USB 1건, BootSel 8건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881725" y="2449275"/>
            <a:ext cx="1219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i="0" lang="en-US" sz="60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6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42"/>
          <p:cNvSpPr txBox="1"/>
          <p:nvPr/>
        </p:nvSpPr>
        <p:spPr>
          <a:xfrm>
            <a:off x="2386650" y="5248725"/>
            <a:ext cx="12512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미검출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ChipSet 11건, Pico 3건, USB 3건, Hole 2건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881725" y="5104775"/>
            <a:ext cx="1219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0" lang="en-US" sz="60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6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" name="Google Shape;390;p43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1" name="Google Shape;391;p43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2" name="Google Shape;392;p43"/>
          <p:cNvSpPr txBox="1"/>
          <p:nvPr/>
        </p:nvSpPr>
        <p:spPr>
          <a:xfrm>
            <a:off x="2386650" y="2212225"/>
            <a:ext cx="12512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비정상 객체 오검출, 빛번짐 객체 미검출</a:t>
            </a:r>
            <a:endParaRPr b="1" i="0" sz="5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3" name="Google Shape;393;p43"/>
          <p:cNvSpPr txBox="1"/>
          <p:nvPr/>
        </p:nvSpPr>
        <p:spPr>
          <a:xfrm>
            <a:off x="881725" y="2068275"/>
            <a:ext cx="1219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i="0" lang="en-US" sz="60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6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결과 분석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5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395" name="Google Shape;3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925" y="3482550"/>
            <a:ext cx="7143825" cy="630727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6" name="Google Shape;39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2550" y="3482550"/>
            <a:ext cx="7143825" cy="632777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Google Shape;401;p44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2" name="Google Shape;402;p44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3" name="Google Shape;403;p44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미검출 객체 차트 분석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404" name="Google Shape;404;p4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863" y="2020075"/>
            <a:ext cx="12376275" cy="76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9" name="Google Shape;409;p45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0" name="Google Shape;410;p45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1" name="Google Shape;411;p45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학습 진행 방향</a:t>
            </a: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6~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412" name="Google Shape;412;p45"/>
          <p:cNvSpPr txBox="1"/>
          <p:nvPr/>
        </p:nvSpPr>
        <p:spPr>
          <a:xfrm>
            <a:off x="2386650" y="3279025"/>
            <a:ext cx="13905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비정상 객체, 빛번짐 객체 모두 학습한 모델 생성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3" name="Google Shape;413;p45"/>
          <p:cNvSpPr txBox="1"/>
          <p:nvPr/>
        </p:nvSpPr>
        <p:spPr>
          <a:xfrm>
            <a:off x="881725" y="3135075"/>
            <a:ext cx="1219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i="0" lang="en-US" sz="60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6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4" name="Google Shape;414;p45"/>
          <p:cNvSpPr txBox="1"/>
          <p:nvPr/>
        </p:nvSpPr>
        <p:spPr>
          <a:xfrm>
            <a:off x="2386650" y="5934525"/>
            <a:ext cx="14410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학습 결과가 좋았던 데이터베이스만 사용한 모델 생성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p45"/>
          <p:cNvSpPr txBox="1"/>
          <p:nvPr/>
        </p:nvSpPr>
        <p:spPr>
          <a:xfrm>
            <a:off x="881725" y="5790575"/>
            <a:ext cx="1219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0" lang="en-US" sz="60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6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 txBox="1"/>
          <p:nvPr/>
        </p:nvSpPr>
        <p:spPr>
          <a:xfrm>
            <a:off x="7575000" y="6095625"/>
            <a:ext cx="32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63728"/>
                </a:solidFill>
              </a:rPr>
              <a:t>D - 2</a:t>
            </a:r>
            <a:endParaRPr b="0" i="0" sz="3000" u="none" cap="none" strike="noStrike">
              <a:solidFill>
                <a:srgbClr val="4637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6"/>
          <p:cNvSpPr txBox="1"/>
          <p:nvPr/>
        </p:nvSpPr>
        <p:spPr>
          <a:xfrm>
            <a:off x="6450600" y="4467779"/>
            <a:ext cx="53868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18" u="none" cap="none" strike="noStrike">
                <a:solidFill>
                  <a:srgbClr val="463728"/>
                </a:solidFill>
                <a:latin typeface="Cardo"/>
                <a:ea typeface="Cardo"/>
                <a:cs typeface="Cardo"/>
                <a:sym typeface="Cardo"/>
              </a:rPr>
              <a:t>Thank You</a:t>
            </a:r>
            <a:endParaRPr b="1" i="0" sz="7918" u="none" cap="none" strike="noStrike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/>
          <p:nvPr/>
        </p:nvSpPr>
        <p:spPr>
          <a:xfrm>
            <a:off x="-838200" y="114300"/>
            <a:ext cx="5751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99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rokey bootcamp</a:t>
            </a:r>
            <a:endParaRPr b="1" i="0" sz="3899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7"/>
          <p:cNvSpPr txBox="1"/>
          <p:nvPr/>
        </p:nvSpPr>
        <p:spPr>
          <a:xfrm>
            <a:off x="1505000" y="4059400"/>
            <a:ext cx="154515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505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AI Vision PCB 검사 제안서</a:t>
            </a:r>
            <a:endParaRPr b="1" sz="8505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7"/>
          <p:cNvSpPr txBox="1"/>
          <p:nvPr/>
        </p:nvSpPr>
        <p:spPr>
          <a:xfrm>
            <a:off x="4295500" y="5675575"/>
            <a:ext cx="9341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A-eye Vision Tech</a:t>
            </a:r>
            <a:endParaRPr i="0" sz="3300" u="none" cap="none" strike="noStrike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29" name="Google Shape;4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31216">
            <a:off x="2772401" y="2480023"/>
            <a:ext cx="1930224" cy="205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/>
          <p:nvPr/>
        </p:nvSpPr>
        <p:spPr>
          <a:xfrm>
            <a:off x="-2248625" y="-518050"/>
            <a:ext cx="9315900" cy="12870300"/>
          </a:xfrm>
          <a:prstGeom prst="rect">
            <a:avLst/>
          </a:prstGeom>
          <a:solidFill>
            <a:srgbClr val="F6FAFF">
              <a:alpha val="89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8"/>
          <p:cNvSpPr txBox="1"/>
          <p:nvPr/>
        </p:nvSpPr>
        <p:spPr>
          <a:xfrm>
            <a:off x="10262475" y="2726575"/>
            <a:ext cx="883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200">
                <a:solidFill>
                  <a:srgbClr val="434343"/>
                </a:solidFill>
              </a:rPr>
              <a:t>회사 및 팀원 소개</a:t>
            </a:r>
            <a:endParaRPr b="1" i="0" sz="4200" u="none" cap="none" strike="noStrike">
              <a:solidFill>
                <a:srgbClr val="434343"/>
              </a:solidFill>
            </a:endParaRPr>
          </a:p>
        </p:txBody>
      </p:sp>
      <p:sp>
        <p:nvSpPr>
          <p:cNvPr id="436" name="Google Shape;436;p48"/>
          <p:cNvSpPr txBox="1"/>
          <p:nvPr/>
        </p:nvSpPr>
        <p:spPr>
          <a:xfrm>
            <a:off x="8757550" y="2582625"/>
            <a:ext cx="12192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900" u="none" cap="none" strike="noStrike">
                <a:solidFill>
                  <a:srgbClr val="2563EB"/>
                </a:solidFill>
              </a:rPr>
              <a:t>1</a:t>
            </a:r>
            <a:endParaRPr b="1" i="0" sz="5200" u="none" cap="none" strike="noStrike">
              <a:solidFill>
                <a:srgbClr val="2563EB"/>
              </a:solidFill>
            </a:endParaRPr>
          </a:p>
        </p:txBody>
      </p:sp>
      <p:sp>
        <p:nvSpPr>
          <p:cNvPr id="437" name="Google Shape;437;p48"/>
          <p:cNvSpPr txBox="1"/>
          <p:nvPr/>
        </p:nvSpPr>
        <p:spPr>
          <a:xfrm>
            <a:off x="8757550" y="3641805"/>
            <a:ext cx="12192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900" u="none" cap="none" strike="noStrike">
                <a:solidFill>
                  <a:srgbClr val="2563EB"/>
                </a:solidFill>
              </a:rPr>
              <a:t>2</a:t>
            </a:r>
            <a:endParaRPr b="1" i="0" sz="5900" u="none" cap="none" strike="noStrike">
              <a:solidFill>
                <a:srgbClr val="2563EB"/>
              </a:solidFill>
            </a:endParaRPr>
          </a:p>
        </p:txBody>
      </p:sp>
      <p:sp>
        <p:nvSpPr>
          <p:cNvPr id="438" name="Google Shape;438;p48"/>
          <p:cNvSpPr txBox="1"/>
          <p:nvPr/>
        </p:nvSpPr>
        <p:spPr>
          <a:xfrm>
            <a:off x="10122025" y="-4234925"/>
            <a:ext cx="10938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39" name="Google Shape;439;p48"/>
          <p:cNvSpPr txBox="1"/>
          <p:nvPr/>
        </p:nvSpPr>
        <p:spPr>
          <a:xfrm>
            <a:off x="10262475" y="3772600"/>
            <a:ext cx="883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200">
                <a:solidFill>
                  <a:srgbClr val="434343"/>
                </a:solidFill>
              </a:rPr>
              <a:t>핵심 기술</a:t>
            </a:r>
            <a:endParaRPr b="1" i="0" sz="4200" u="none" cap="none" strike="noStrike">
              <a:solidFill>
                <a:srgbClr val="434343"/>
              </a:solidFill>
            </a:endParaRPr>
          </a:p>
        </p:txBody>
      </p:sp>
      <p:sp>
        <p:nvSpPr>
          <p:cNvPr id="440" name="Google Shape;440;p48"/>
          <p:cNvSpPr txBox="1"/>
          <p:nvPr/>
        </p:nvSpPr>
        <p:spPr>
          <a:xfrm>
            <a:off x="8757550" y="4668680"/>
            <a:ext cx="12192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00">
                <a:solidFill>
                  <a:srgbClr val="2563EB"/>
                </a:solidFill>
              </a:rPr>
              <a:t>3</a:t>
            </a:r>
            <a:endParaRPr b="1" i="0" sz="5900" u="none" cap="none" strike="noStrike">
              <a:solidFill>
                <a:srgbClr val="2563EB"/>
              </a:solidFill>
            </a:endParaRPr>
          </a:p>
        </p:txBody>
      </p:sp>
      <p:sp>
        <p:nvSpPr>
          <p:cNvPr id="441" name="Google Shape;441;p48"/>
          <p:cNvSpPr txBox="1"/>
          <p:nvPr/>
        </p:nvSpPr>
        <p:spPr>
          <a:xfrm>
            <a:off x="10262475" y="4799475"/>
            <a:ext cx="883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200">
                <a:solidFill>
                  <a:srgbClr val="434343"/>
                </a:solidFill>
              </a:rPr>
              <a:t>시스템 구축 경험</a:t>
            </a:r>
            <a:endParaRPr b="1" i="0" sz="4200" u="none" cap="none" strike="noStrike">
              <a:solidFill>
                <a:srgbClr val="434343"/>
              </a:solidFill>
            </a:endParaRPr>
          </a:p>
        </p:txBody>
      </p:sp>
      <p:sp>
        <p:nvSpPr>
          <p:cNvPr id="442" name="Google Shape;442;p48"/>
          <p:cNvSpPr txBox="1"/>
          <p:nvPr/>
        </p:nvSpPr>
        <p:spPr>
          <a:xfrm>
            <a:off x="8757550" y="5673943"/>
            <a:ext cx="12192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00">
                <a:solidFill>
                  <a:srgbClr val="2563EB"/>
                </a:solidFill>
              </a:rPr>
              <a:t>4</a:t>
            </a:r>
            <a:endParaRPr b="1" i="0" sz="5900" u="none" cap="none" strike="noStrike">
              <a:solidFill>
                <a:srgbClr val="2563EB"/>
              </a:solidFill>
            </a:endParaRPr>
          </a:p>
        </p:txBody>
      </p:sp>
      <p:sp>
        <p:nvSpPr>
          <p:cNvPr id="443" name="Google Shape;443;p48"/>
          <p:cNvSpPr txBox="1"/>
          <p:nvPr/>
        </p:nvSpPr>
        <p:spPr>
          <a:xfrm>
            <a:off x="10262475" y="5804738"/>
            <a:ext cx="883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200">
                <a:solidFill>
                  <a:srgbClr val="434343"/>
                </a:solidFill>
              </a:rPr>
              <a:t>기대효과</a:t>
            </a:r>
            <a:endParaRPr b="1" i="0" sz="4200" u="none" cap="none" strike="noStrike">
              <a:solidFill>
                <a:srgbClr val="434343"/>
              </a:solidFill>
            </a:endParaRPr>
          </a:p>
        </p:txBody>
      </p:sp>
      <p:sp>
        <p:nvSpPr>
          <p:cNvPr id="444" name="Google Shape;444;p48"/>
          <p:cNvSpPr txBox="1"/>
          <p:nvPr/>
        </p:nvSpPr>
        <p:spPr>
          <a:xfrm>
            <a:off x="8757550" y="6740743"/>
            <a:ext cx="12192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00">
                <a:solidFill>
                  <a:srgbClr val="2563EB"/>
                </a:solidFill>
              </a:rPr>
              <a:t>5</a:t>
            </a:r>
            <a:endParaRPr b="1" i="0" sz="5900" u="none" cap="none" strike="noStrike">
              <a:solidFill>
                <a:srgbClr val="2563EB"/>
              </a:solidFill>
            </a:endParaRPr>
          </a:p>
        </p:txBody>
      </p:sp>
      <p:sp>
        <p:nvSpPr>
          <p:cNvPr id="445" name="Google Shape;445;p48"/>
          <p:cNvSpPr txBox="1"/>
          <p:nvPr/>
        </p:nvSpPr>
        <p:spPr>
          <a:xfrm>
            <a:off x="10262475" y="6871538"/>
            <a:ext cx="883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200">
                <a:solidFill>
                  <a:srgbClr val="434343"/>
                </a:solidFill>
              </a:rPr>
              <a:t>리스크 관리</a:t>
            </a:r>
            <a:endParaRPr b="1" i="0" sz="4200" u="none" cap="none" strike="noStrike">
              <a:solidFill>
                <a:srgbClr val="434343"/>
              </a:solidFill>
            </a:endParaRPr>
          </a:p>
        </p:txBody>
      </p:sp>
      <p:sp>
        <p:nvSpPr>
          <p:cNvPr id="446" name="Google Shape;446;p48"/>
          <p:cNvSpPr txBox="1"/>
          <p:nvPr/>
        </p:nvSpPr>
        <p:spPr>
          <a:xfrm>
            <a:off x="681050" y="2277175"/>
            <a:ext cx="57984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2563EB"/>
                </a:solidFill>
                <a:latin typeface="Montserrat"/>
                <a:ea typeface="Montserrat"/>
                <a:cs typeface="Montserrat"/>
                <a:sym typeface="Montserrat"/>
              </a:rPr>
              <a:t>Contents</a:t>
            </a:r>
            <a:endParaRPr b="1" sz="7200">
              <a:solidFill>
                <a:srgbClr val="2563E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7" name="Google Shape;447;p48"/>
          <p:cNvSpPr txBox="1"/>
          <p:nvPr/>
        </p:nvSpPr>
        <p:spPr>
          <a:xfrm>
            <a:off x="757250" y="3924300"/>
            <a:ext cx="59508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A-eye Vision Tech 의 주력 모델을 소개하고,</a:t>
            </a:r>
            <a:endParaRPr b="1" sz="25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미래 전망에 대해 </a:t>
            </a:r>
            <a:r>
              <a:rPr b="1" lang="en-US" sz="25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논의합니다</a:t>
            </a:r>
            <a:endParaRPr b="1" sz="25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9999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Introducing the flagship model of A-eye Vision Tech,</a:t>
            </a:r>
            <a:endParaRPr sz="1700">
              <a:solidFill>
                <a:srgbClr val="99999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99999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Discuss the future prospects</a:t>
            </a:r>
            <a:endParaRPr sz="1700">
              <a:solidFill>
                <a:srgbClr val="99999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"/>
          <p:cNvSpPr/>
          <p:nvPr/>
        </p:nvSpPr>
        <p:spPr>
          <a:xfrm>
            <a:off x="404575" y="439000"/>
            <a:ext cx="17354400" cy="2522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6DFF"/>
              </a:gs>
              <a:gs pos="36000">
                <a:srgbClr val="4832F5"/>
              </a:gs>
              <a:gs pos="100000">
                <a:srgbClr val="9B00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9"/>
          <p:cNvSpPr txBox="1"/>
          <p:nvPr/>
        </p:nvSpPr>
        <p:spPr>
          <a:xfrm>
            <a:off x="3667175" y="7196600"/>
            <a:ext cx="1290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9"/>
          <p:cNvSpPr txBox="1"/>
          <p:nvPr/>
        </p:nvSpPr>
        <p:spPr>
          <a:xfrm>
            <a:off x="7153700" y="774725"/>
            <a:ext cx="48810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A-eye Vision Tech</a:t>
            </a:r>
            <a:endParaRPr b="1" sz="4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9"/>
          <p:cNvSpPr txBox="1"/>
          <p:nvPr/>
        </p:nvSpPr>
        <p:spPr>
          <a:xfrm>
            <a:off x="6163825" y="1276450"/>
            <a:ext cx="6111900" cy="15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컴퓨터 비전의 미래를 선도하는 기업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최첨단 AI 기술로 산업의 디지털 전환을 이끌어 갑니다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Leading the digital transformation of the industry with cutting-edge AI technology</a:t>
            </a:r>
            <a:endParaRPr sz="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9"/>
          <p:cNvSpPr/>
          <p:nvPr/>
        </p:nvSpPr>
        <p:spPr>
          <a:xfrm>
            <a:off x="556975" y="4380375"/>
            <a:ext cx="5251200" cy="5190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9"/>
          <p:cNvSpPr txBox="1"/>
          <p:nvPr/>
        </p:nvSpPr>
        <p:spPr>
          <a:xfrm>
            <a:off x="8129425" y="3351700"/>
            <a:ext cx="21195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About us</a:t>
            </a:r>
            <a:endParaRPr b="1" sz="3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451" y="4457800"/>
            <a:ext cx="1044175" cy="89137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9"/>
          <p:cNvSpPr/>
          <p:nvPr/>
        </p:nvSpPr>
        <p:spPr>
          <a:xfrm>
            <a:off x="6435200" y="4379100"/>
            <a:ext cx="5251200" cy="5190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49"/>
          <p:cNvSpPr/>
          <p:nvPr/>
        </p:nvSpPr>
        <p:spPr>
          <a:xfrm>
            <a:off x="12378475" y="4360600"/>
            <a:ext cx="5251200" cy="5190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1913" y="4484050"/>
            <a:ext cx="1044175" cy="8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16900" y="4562238"/>
            <a:ext cx="978058" cy="8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9"/>
          <p:cNvSpPr txBox="1"/>
          <p:nvPr/>
        </p:nvSpPr>
        <p:spPr>
          <a:xfrm>
            <a:off x="7255925" y="5382775"/>
            <a:ext cx="37761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Team  김우정 복권근 장세환</a:t>
            </a:r>
            <a:endParaRPr b="1" sz="23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9"/>
          <p:cNvSpPr txBox="1"/>
          <p:nvPr/>
        </p:nvSpPr>
        <p:spPr>
          <a:xfrm>
            <a:off x="14272375" y="5298375"/>
            <a:ext cx="17682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Client +300 </a:t>
            </a:r>
            <a:endParaRPr b="1" sz="23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9"/>
          <p:cNvSpPr txBox="1"/>
          <p:nvPr/>
        </p:nvSpPr>
        <p:spPr>
          <a:xfrm>
            <a:off x="7090525" y="6197775"/>
            <a:ext cx="39537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AI 및 컴퓨터 비전 분야의 </a:t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최고 전문가들이 함께합니다</a:t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10년 이상 물류 및 제조 현장 경험</a:t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실무 바탕의 Pain point 개선 모델을 선보입니다</a:t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9"/>
          <p:cNvSpPr txBox="1"/>
          <p:nvPr/>
        </p:nvSpPr>
        <p:spPr>
          <a:xfrm>
            <a:off x="13093375" y="6180850"/>
            <a:ext cx="39537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300개 이상의 기업이 선택한</a:t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 신뢰할 수 있는 파트너사</a:t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49"/>
          <p:cNvSpPr txBox="1"/>
          <p:nvPr/>
        </p:nvSpPr>
        <p:spPr>
          <a:xfrm>
            <a:off x="2361975" y="5382775"/>
            <a:ext cx="16629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Since 2020</a:t>
            </a:r>
            <a:endParaRPr b="1" sz="23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9"/>
          <p:cNvSpPr txBox="1"/>
          <p:nvPr/>
        </p:nvSpPr>
        <p:spPr>
          <a:xfrm>
            <a:off x="1140375" y="6087175"/>
            <a:ext cx="39537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혁신적인 성장률로</a:t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 업계를 선도하고 있습니다</a:t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B5563"/>
                </a:solidFill>
                <a:highlight>
                  <a:schemeClr val="lt1"/>
                </a:highlight>
              </a:rPr>
              <a:t>지속적인 성장, 안정적인 성과</a:t>
            </a:r>
            <a:endParaRPr sz="1700">
              <a:solidFill>
                <a:srgbClr val="4B5563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B5563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B5563"/>
                </a:solidFill>
                <a:highlight>
                  <a:schemeClr val="lt1"/>
                </a:highlight>
              </a:rPr>
              <a:t>세계 주요국 지사 확보를 통한</a:t>
            </a:r>
            <a:endParaRPr sz="1700">
              <a:solidFill>
                <a:srgbClr val="4B5563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4B5563"/>
                </a:solidFill>
                <a:highlight>
                  <a:schemeClr val="lt1"/>
                </a:highlight>
              </a:rPr>
              <a:t> 글로벌 파트너십 네트워크 구축</a:t>
            </a:r>
            <a:endParaRPr sz="1700">
              <a:solidFill>
                <a:srgbClr val="4B5563"/>
              </a:solidFill>
              <a:highlight>
                <a:schemeClr val="lt1"/>
              </a:highlight>
            </a:endParaRPr>
          </a:p>
        </p:txBody>
      </p:sp>
      <p:sp>
        <p:nvSpPr>
          <p:cNvPr id="469" name="Google Shape;469;p49"/>
          <p:cNvSpPr txBox="1"/>
          <p:nvPr/>
        </p:nvSpPr>
        <p:spPr>
          <a:xfrm>
            <a:off x="6938125" y="691175"/>
            <a:ext cx="1102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28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/>
          <p:nvPr/>
        </p:nvSpPr>
        <p:spPr>
          <a:xfrm>
            <a:off x="3667175" y="7196600"/>
            <a:ext cx="1290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0"/>
          <p:cNvSpPr txBox="1"/>
          <p:nvPr/>
        </p:nvSpPr>
        <p:spPr>
          <a:xfrm>
            <a:off x="7687100" y="1079525"/>
            <a:ext cx="31926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핵심 기술</a:t>
            </a:r>
            <a:endParaRPr b="1" sz="5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50"/>
          <p:cNvSpPr txBox="1"/>
          <p:nvPr/>
        </p:nvSpPr>
        <p:spPr>
          <a:xfrm>
            <a:off x="6011425" y="1962250"/>
            <a:ext cx="6111900" cy="15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모델의 핵심 기술에 대해 소개합니다</a:t>
            </a:r>
            <a:endParaRPr sz="23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Introduce the main technology of the model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50"/>
          <p:cNvSpPr/>
          <p:nvPr/>
        </p:nvSpPr>
        <p:spPr>
          <a:xfrm>
            <a:off x="556975" y="4380375"/>
            <a:ext cx="5251200" cy="5190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2563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5C3BFA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0"/>
          <p:cNvSpPr/>
          <p:nvPr/>
        </p:nvSpPr>
        <p:spPr>
          <a:xfrm>
            <a:off x="6435200" y="4379100"/>
            <a:ext cx="5251200" cy="5190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5C3B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0"/>
          <p:cNvSpPr/>
          <p:nvPr/>
        </p:nvSpPr>
        <p:spPr>
          <a:xfrm>
            <a:off x="12378475" y="4360600"/>
            <a:ext cx="5251200" cy="5190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1913" y="4484050"/>
            <a:ext cx="1044175" cy="8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0"/>
          <p:cNvSpPr txBox="1"/>
          <p:nvPr/>
        </p:nvSpPr>
        <p:spPr>
          <a:xfrm>
            <a:off x="7255925" y="5382775"/>
            <a:ext cx="37761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빠르고 정확한 시스템</a:t>
            </a:r>
            <a:endParaRPr b="1" sz="5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50"/>
          <p:cNvSpPr txBox="1"/>
          <p:nvPr/>
        </p:nvSpPr>
        <p:spPr>
          <a:xfrm>
            <a:off x="13305138" y="5382775"/>
            <a:ext cx="33864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기존 설비에</a:t>
            </a:r>
            <a:endParaRPr b="1" sz="23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영향을 받지 않는 시스템</a:t>
            </a:r>
            <a:endParaRPr sz="2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50"/>
          <p:cNvSpPr txBox="1"/>
          <p:nvPr/>
        </p:nvSpPr>
        <p:spPr>
          <a:xfrm>
            <a:off x="7090525" y="6273975"/>
            <a:ext cx="39537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평균 검사 시간 약 </a:t>
            </a:r>
            <a:r>
              <a:rPr b="1" lang="en-US" sz="1700">
                <a:solidFill>
                  <a:srgbClr val="2563EB"/>
                </a:solidFill>
                <a:highlight>
                  <a:srgbClr val="FFFFFF"/>
                </a:highlight>
              </a:rPr>
              <a:t>0.4</a:t>
            </a: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초</a:t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시간 당 약 </a:t>
            </a:r>
            <a:r>
              <a:rPr b="1" lang="en-US" sz="1700">
                <a:solidFill>
                  <a:srgbClr val="2563EB"/>
                </a:solidFill>
                <a:highlight>
                  <a:srgbClr val="FFFFFF"/>
                </a:highlight>
              </a:rPr>
              <a:t>9,000</a:t>
            </a: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개 검사 가능</a:t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4B5563"/>
                </a:solidFill>
                <a:highlight>
                  <a:schemeClr val="lt1"/>
                </a:highlight>
              </a:rPr>
              <a:t>AI기반 실시간 검수로 약 </a:t>
            </a:r>
            <a:r>
              <a:rPr b="1" lang="en-US" sz="1700">
                <a:solidFill>
                  <a:srgbClr val="2563EB"/>
                </a:solidFill>
                <a:highlight>
                  <a:schemeClr val="lt1"/>
                </a:highlight>
              </a:rPr>
              <a:t>90%</a:t>
            </a:r>
            <a:r>
              <a:rPr lang="en-US" sz="1700">
                <a:solidFill>
                  <a:srgbClr val="4B5563"/>
                </a:solidFill>
                <a:highlight>
                  <a:schemeClr val="lt1"/>
                </a:highlight>
              </a:rPr>
              <a:t>정확도 달성</a:t>
            </a:r>
            <a:endParaRPr sz="1700">
              <a:solidFill>
                <a:srgbClr val="4B5563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4B5563"/>
                </a:solidFill>
                <a:highlight>
                  <a:schemeClr val="lt1"/>
                </a:highlight>
              </a:rPr>
              <a:t>* </a:t>
            </a:r>
            <a:r>
              <a:rPr b="1" lang="en-US" sz="1600">
                <a:solidFill>
                  <a:srgbClr val="2563EB"/>
                </a:solidFill>
                <a:highlight>
                  <a:schemeClr val="lt1"/>
                </a:highlight>
              </a:rPr>
              <a:t>100%</a:t>
            </a:r>
            <a:r>
              <a:rPr lang="en-US" sz="1600">
                <a:solidFill>
                  <a:srgbClr val="4B5563"/>
                </a:solidFill>
                <a:highlight>
                  <a:schemeClr val="lt1"/>
                </a:highlight>
              </a:rPr>
              <a:t>의 불량 탐지율</a:t>
            </a:r>
            <a:endParaRPr sz="16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50"/>
          <p:cNvSpPr txBox="1"/>
          <p:nvPr/>
        </p:nvSpPr>
        <p:spPr>
          <a:xfrm>
            <a:off x="13093375" y="6561850"/>
            <a:ext cx="39537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300개 이상의 기업이 선택한</a:t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 신뢰할 수 있는 파트너사</a:t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50"/>
          <p:cNvSpPr txBox="1"/>
          <p:nvPr/>
        </p:nvSpPr>
        <p:spPr>
          <a:xfrm>
            <a:off x="450050" y="5382775"/>
            <a:ext cx="5488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4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풍부한 데이터 보유량</a:t>
            </a:r>
            <a:endParaRPr b="1" sz="24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0"/>
          <p:cNvSpPr txBox="1"/>
          <p:nvPr/>
        </p:nvSpPr>
        <p:spPr>
          <a:xfrm>
            <a:off x="1140375" y="6315775"/>
            <a:ext cx="39537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1213장의 데이터 보유</a:t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불량 유형 데이터베이스 구축으로</a:t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 손쉬운 품질 관리</a:t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24시간 연속 모니터링으로 일관된 품질 유지</a:t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</p:txBody>
      </p:sp>
      <p:pic>
        <p:nvPicPr>
          <p:cNvPr id="487" name="Google Shape;487;p50"/>
          <p:cNvPicPr preferRelativeResize="0"/>
          <p:nvPr/>
        </p:nvPicPr>
        <p:blipFill rotWithShape="1">
          <a:blip r:embed="rId4">
            <a:alphaModFix/>
          </a:blip>
          <a:srcRect b="0" l="0" r="0" t="9090"/>
          <a:stretch/>
        </p:blipFill>
        <p:spPr>
          <a:xfrm>
            <a:off x="2619250" y="4477825"/>
            <a:ext cx="1044175" cy="8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76238" y="4429773"/>
            <a:ext cx="1044175" cy="96172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0"/>
          <p:cNvSpPr txBox="1"/>
          <p:nvPr/>
        </p:nvSpPr>
        <p:spPr>
          <a:xfrm>
            <a:off x="7242925" y="843575"/>
            <a:ext cx="1102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2563EB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3900">
              <a:solidFill>
                <a:srgbClr val="2563E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4" name="Google Shape;494;p51"/>
          <p:cNvCxnSpPr/>
          <p:nvPr/>
        </p:nvCxnSpPr>
        <p:spPr>
          <a:xfrm>
            <a:off x="762000" y="1552475"/>
            <a:ext cx="16832100" cy="0"/>
          </a:xfrm>
          <a:prstGeom prst="straightConnector1">
            <a:avLst/>
          </a:prstGeom>
          <a:noFill/>
          <a:ln cap="flat" cmpd="sng" w="76200">
            <a:solidFill>
              <a:srgbClr val="2563E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5" name="Google Shape;495;p51"/>
          <p:cNvSpPr txBox="1"/>
          <p:nvPr/>
        </p:nvSpPr>
        <p:spPr>
          <a:xfrm>
            <a:off x="1371600" y="714375"/>
            <a:ext cx="9656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시스템 구축 경험</a:t>
            </a:r>
            <a:endParaRPr b="1" sz="44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96" name="Google Shape;496;p51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7" name="Google Shape;497;p51"/>
          <p:cNvSpPr txBox="1"/>
          <p:nvPr/>
        </p:nvSpPr>
        <p:spPr>
          <a:xfrm>
            <a:off x="2386650" y="2440825"/>
            <a:ext cx="13905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풍부한 데이터 구축량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일반 612장, 노이즈 401장, 파손 부품 200장</a:t>
            </a:r>
            <a:endParaRPr b="1" sz="3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8" name="Google Shape;4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650" y="4258325"/>
            <a:ext cx="12656244" cy="53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1"/>
          <p:cNvSpPr txBox="1"/>
          <p:nvPr/>
        </p:nvSpPr>
        <p:spPr>
          <a:xfrm>
            <a:off x="13576300" y="1023350"/>
            <a:ext cx="6540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0">
                <a:solidFill>
                  <a:srgbClr val="0B539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System deployment experience</a:t>
            </a:r>
            <a:endParaRPr b="1" sz="3300">
              <a:solidFill>
                <a:srgbClr val="0B539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0" name="Google Shape;500;p51"/>
          <p:cNvSpPr txBox="1"/>
          <p:nvPr/>
        </p:nvSpPr>
        <p:spPr>
          <a:xfrm>
            <a:off x="685800" y="598275"/>
            <a:ext cx="1102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563EB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4000">
              <a:solidFill>
                <a:srgbClr val="2563E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" name="Google Shape;124;p16"/>
          <p:cNvGraphicFramePr/>
          <p:nvPr/>
        </p:nvGraphicFramePr>
        <p:xfrm>
          <a:off x="952500" y="245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{9448420E-6454-4E95-B7EF-E8E65B35827A}</a:tableStyleId>
              </a:tblPr>
              <a:tblGrid>
                <a:gridCol w="3685000"/>
                <a:gridCol w="6350825"/>
                <a:gridCol w="6347175"/>
              </a:tblGrid>
              <a:tr h="158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            Predict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Actual</a:t>
                      </a:r>
                      <a:endParaRPr sz="4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Positive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Negative</a:t>
                      </a:r>
                      <a:endParaRPr sz="5500"/>
                    </a:p>
                  </a:txBody>
                  <a:tcPr marT="91425" marB="91425" marR="91425" marL="91425" anchor="ctr"/>
                </a:tc>
              </a:tr>
              <a:tr h="20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Positive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0%</a:t>
                      </a:r>
                      <a:endParaRPr sz="3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80%</a:t>
                      </a:r>
                      <a:endParaRPr sz="5500"/>
                    </a:p>
                  </a:txBody>
                  <a:tcPr marT="91425" marB="91425" marR="91425" marL="91425" anchor="ctr"/>
                </a:tc>
              </a:tr>
              <a:tr h="20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Negative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0%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20%</a:t>
                      </a:r>
                      <a:endParaRPr sz="55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125" name="Google Shape;125;p16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16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Confusion Matrix 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cxnSp>
        <p:nvCxnSpPr>
          <p:cNvPr id="127" name="Google Shape;127;p16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16"/>
          <p:cNvCxnSpPr/>
          <p:nvPr/>
        </p:nvCxnSpPr>
        <p:spPr>
          <a:xfrm>
            <a:off x="950275" y="2431050"/>
            <a:ext cx="3736500" cy="16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6"/>
          <p:cNvSpPr txBox="1"/>
          <p:nvPr/>
        </p:nvSpPr>
        <p:spPr>
          <a:xfrm>
            <a:off x="950275" y="8381825"/>
            <a:ext cx="75744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동일 Test Set 100개 기준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TP + TN : 20%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 + FN : 80%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2"/>
          <p:cNvSpPr txBox="1"/>
          <p:nvPr/>
        </p:nvSpPr>
        <p:spPr>
          <a:xfrm>
            <a:off x="4104100" y="2188175"/>
            <a:ext cx="103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기존 생산 설비에 영향이 없는 시스템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6" name="Google Shape;5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925" y="3354875"/>
            <a:ext cx="5063301" cy="6751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7" name="Google Shape;507;p52"/>
          <p:cNvCxnSpPr/>
          <p:nvPr/>
        </p:nvCxnSpPr>
        <p:spPr>
          <a:xfrm>
            <a:off x="762000" y="1552475"/>
            <a:ext cx="16832100" cy="0"/>
          </a:xfrm>
          <a:prstGeom prst="straightConnector1">
            <a:avLst/>
          </a:prstGeom>
          <a:noFill/>
          <a:ln cap="flat" cmpd="sng" w="76200">
            <a:solidFill>
              <a:srgbClr val="2563E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8" name="Google Shape;508;p52"/>
          <p:cNvSpPr txBox="1"/>
          <p:nvPr/>
        </p:nvSpPr>
        <p:spPr>
          <a:xfrm>
            <a:off x="1371600" y="714375"/>
            <a:ext cx="9656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시스템 구축 경험</a:t>
            </a:r>
            <a:endParaRPr b="1" sz="44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9" name="Google Shape;509;p52"/>
          <p:cNvSpPr txBox="1"/>
          <p:nvPr/>
        </p:nvSpPr>
        <p:spPr>
          <a:xfrm>
            <a:off x="13576300" y="1023350"/>
            <a:ext cx="6540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0">
                <a:solidFill>
                  <a:srgbClr val="0B539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System deployment experience</a:t>
            </a:r>
            <a:endParaRPr b="1" sz="3300">
              <a:solidFill>
                <a:srgbClr val="0B539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0" name="Google Shape;510;p52"/>
          <p:cNvSpPr txBox="1"/>
          <p:nvPr/>
        </p:nvSpPr>
        <p:spPr>
          <a:xfrm>
            <a:off x="685800" y="598275"/>
            <a:ext cx="1102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563EB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4000">
              <a:solidFill>
                <a:srgbClr val="2563E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5" name="Google Shape;515;p53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6" name="Google Shape;516;p53"/>
          <p:cNvSpPr txBox="1"/>
          <p:nvPr/>
        </p:nvSpPr>
        <p:spPr>
          <a:xfrm>
            <a:off x="2386650" y="2059825"/>
            <a:ext cx="13905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객체 검사 결과에 대한 데이터 베이스 제공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7" name="Google Shape;517;p53"/>
          <p:cNvPicPr preferRelativeResize="0"/>
          <p:nvPr/>
        </p:nvPicPr>
        <p:blipFill rotWithShape="1">
          <a:blip r:embed="rId3">
            <a:alphaModFix/>
          </a:blip>
          <a:srcRect b="35454" l="23892" r="22260" t="15923"/>
          <a:stretch/>
        </p:blipFill>
        <p:spPr>
          <a:xfrm>
            <a:off x="2386650" y="3289613"/>
            <a:ext cx="12305414" cy="6250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8" name="Google Shape;518;p53"/>
          <p:cNvCxnSpPr/>
          <p:nvPr/>
        </p:nvCxnSpPr>
        <p:spPr>
          <a:xfrm>
            <a:off x="762000" y="1552475"/>
            <a:ext cx="16832100" cy="0"/>
          </a:xfrm>
          <a:prstGeom prst="straightConnector1">
            <a:avLst/>
          </a:prstGeom>
          <a:noFill/>
          <a:ln cap="flat" cmpd="sng" w="76200">
            <a:solidFill>
              <a:srgbClr val="2563E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9" name="Google Shape;519;p53"/>
          <p:cNvSpPr txBox="1"/>
          <p:nvPr/>
        </p:nvSpPr>
        <p:spPr>
          <a:xfrm>
            <a:off x="1371600" y="714375"/>
            <a:ext cx="9656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시스템 구축 경험</a:t>
            </a:r>
            <a:endParaRPr b="1" sz="44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0" name="Google Shape;520;p53"/>
          <p:cNvSpPr txBox="1"/>
          <p:nvPr/>
        </p:nvSpPr>
        <p:spPr>
          <a:xfrm>
            <a:off x="13576300" y="1023350"/>
            <a:ext cx="6540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0">
                <a:solidFill>
                  <a:srgbClr val="0B539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System deployment experience</a:t>
            </a:r>
            <a:endParaRPr b="1" sz="3300">
              <a:solidFill>
                <a:srgbClr val="0B539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1" name="Google Shape;521;p53"/>
          <p:cNvSpPr txBox="1"/>
          <p:nvPr/>
        </p:nvSpPr>
        <p:spPr>
          <a:xfrm>
            <a:off x="685800" y="598275"/>
            <a:ext cx="1102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563EB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4000">
              <a:solidFill>
                <a:srgbClr val="2563E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6" name="Google Shape;526;p54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7" name="Google Shape;527;p54"/>
          <p:cNvSpPr txBox="1"/>
          <p:nvPr/>
        </p:nvSpPr>
        <p:spPr>
          <a:xfrm>
            <a:off x="2386650" y="2059825"/>
            <a:ext cx="13905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객체 검사 </a:t>
            </a: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속도 우수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평균 0.4s</a:t>
            </a:r>
            <a:endParaRPr b="1" sz="3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8" name="Google Shape;5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688" y="3522075"/>
            <a:ext cx="5252625" cy="613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" name="Google Shape;529;p54"/>
          <p:cNvCxnSpPr/>
          <p:nvPr/>
        </p:nvCxnSpPr>
        <p:spPr>
          <a:xfrm>
            <a:off x="762000" y="1552475"/>
            <a:ext cx="16832100" cy="0"/>
          </a:xfrm>
          <a:prstGeom prst="straightConnector1">
            <a:avLst/>
          </a:prstGeom>
          <a:noFill/>
          <a:ln cap="flat" cmpd="sng" w="76200">
            <a:solidFill>
              <a:srgbClr val="2563E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0" name="Google Shape;530;p54"/>
          <p:cNvSpPr txBox="1"/>
          <p:nvPr/>
        </p:nvSpPr>
        <p:spPr>
          <a:xfrm>
            <a:off x="1371600" y="714375"/>
            <a:ext cx="9656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시스템 구축 경험</a:t>
            </a:r>
            <a:endParaRPr b="1" sz="44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1" name="Google Shape;531;p54"/>
          <p:cNvSpPr txBox="1"/>
          <p:nvPr/>
        </p:nvSpPr>
        <p:spPr>
          <a:xfrm>
            <a:off x="13576300" y="1023350"/>
            <a:ext cx="6540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0">
                <a:solidFill>
                  <a:srgbClr val="0B539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System deployment experience</a:t>
            </a:r>
            <a:endParaRPr b="1" sz="3300">
              <a:solidFill>
                <a:srgbClr val="0B539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32" name="Google Shape;532;p54"/>
          <p:cNvSpPr txBox="1"/>
          <p:nvPr/>
        </p:nvSpPr>
        <p:spPr>
          <a:xfrm>
            <a:off x="685800" y="598275"/>
            <a:ext cx="1102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563EB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4000">
              <a:solidFill>
                <a:srgbClr val="2563E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7" name="Google Shape;537;p55"/>
          <p:cNvGraphicFramePr/>
          <p:nvPr/>
        </p:nvGraphicFramePr>
        <p:xfrm>
          <a:off x="952500" y="245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{9448420E-6454-4E95-B7EF-E8E65B35827A}</a:tableStyleId>
              </a:tblPr>
              <a:tblGrid>
                <a:gridCol w="3685000"/>
                <a:gridCol w="6350825"/>
                <a:gridCol w="6347175"/>
              </a:tblGrid>
              <a:tr h="158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            Predict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Actual</a:t>
                      </a:r>
                      <a:endParaRPr sz="4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Positive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Negative</a:t>
                      </a:r>
                      <a:endParaRPr sz="5500"/>
                    </a:p>
                  </a:txBody>
                  <a:tcPr marT="91425" marB="91425" marR="91425" marL="91425" anchor="ctr"/>
                </a:tc>
              </a:tr>
              <a:tr h="20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Positive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91</a:t>
                      </a:r>
                      <a:r>
                        <a:rPr lang="en-US" sz="5500"/>
                        <a:t>% </a:t>
                      </a:r>
                      <a:r>
                        <a:rPr lang="en-US" sz="4500"/>
                        <a:t>(64 / 70)</a:t>
                      </a:r>
                      <a:endParaRPr sz="2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9</a:t>
                      </a:r>
                      <a:r>
                        <a:rPr lang="en-US" sz="5500"/>
                        <a:t>% </a:t>
                      </a:r>
                      <a:r>
                        <a:rPr lang="en-US" sz="4500"/>
                        <a:t>(6 / 70)</a:t>
                      </a:r>
                      <a:endParaRPr sz="4500"/>
                    </a:p>
                  </a:txBody>
                  <a:tcPr marT="91425" marB="91425" marR="91425" marL="91425" anchor="ctr"/>
                </a:tc>
              </a:tr>
              <a:tr h="20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Negative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0% </a:t>
                      </a:r>
                      <a:r>
                        <a:rPr lang="en-US" sz="4500"/>
                        <a:t>(0 / 30)</a:t>
                      </a:r>
                      <a:endParaRPr sz="4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10</a:t>
                      </a:r>
                      <a:r>
                        <a:rPr lang="en-US" sz="5500"/>
                        <a:t>0% </a:t>
                      </a:r>
                      <a:r>
                        <a:rPr lang="en-US" sz="4500"/>
                        <a:t>(30 / 30)</a:t>
                      </a:r>
                      <a:endParaRPr sz="45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538" name="Google Shape;538;p55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9" name="Google Shape;539;p55"/>
          <p:cNvCxnSpPr/>
          <p:nvPr/>
        </p:nvCxnSpPr>
        <p:spPr>
          <a:xfrm>
            <a:off x="950275" y="2431050"/>
            <a:ext cx="3736500" cy="16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0" name="Google Shape;540;p55"/>
          <p:cNvSpPr txBox="1"/>
          <p:nvPr/>
        </p:nvSpPr>
        <p:spPr>
          <a:xfrm>
            <a:off x="950275" y="8381825"/>
            <a:ext cx="75744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Set 100개 기준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TP + TN : 94% (94 / 100)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 + FN : 6% (6 / 100)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1" name="Google Shape;541;p55"/>
          <p:cNvCxnSpPr/>
          <p:nvPr/>
        </p:nvCxnSpPr>
        <p:spPr>
          <a:xfrm>
            <a:off x="762000" y="1552475"/>
            <a:ext cx="16832100" cy="0"/>
          </a:xfrm>
          <a:prstGeom prst="straightConnector1">
            <a:avLst/>
          </a:prstGeom>
          <a:noFill/>
          <a:ln cap="flat" cmpd="sng" w="76200">
            <a:solidFill>
              <a:srgbClr val="2563E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2" name="Google Shape;542;p55"/>
          <p:cNvSpPr txBox="1"/>
          <p:nvPr/>
        </p:nvSpPr>
        <p:spPr>
          <a:xfrm>
            <a:off x="1447800" y="638175"/>
            <a:ext cx="96567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400">
                <a:solidFill>
                  <a:srgbClr val="463728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b="1" sz="1900">
              <a:solidFill>
                <a:srgbClr val="46372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55"/>
          <p:cNvSpPr txBox="1"/>
          <p:nvPr/>
        </p:nvSpPr>
        <p:spPr>
          <a:xfrm>
            <a:off x="15405100" y="1023350"/>
            <a:ext cx="6540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0">
                <a:solidFill>
                  <a:srgbClr val="0B539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Confusion Matrix</a:t>
            </a:r>
            <a:endParaRPr b="1" sz="3300">
              <a:solidFill>
                <a:srgbClr val="0B539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44" name="Google Shape;544;p55"/>
          <p:cNvSpPr txBox="1"/>
          <p:nvPr/>
        </p:nvSpPr>
        <p:spPr>
          <a:xfrm>
            <a:off x="685800" y="598275"/>
            <a:ext cx="1102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563EB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4000">
              <a:solidFill>
                <a:srgbClr val="2563E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9" name="Google Shape;549;p56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50" name="Google Shape;5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4750" y="4201025"/>
            <a:ext cx="8039750" cy="2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6"/>
          <p:cNvSpPr txBox="1"/>
          <p:nvPr/>
        </p:nvSpPr>
        <p:spPr>
          <a:xfrm>
            <a:off x="1514850" y="2101800"/>
            <a:ext cx="13905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실제 측정 DataBase 결과</a:t>
            </a:r>
            <a:endParaRPr b="1" sz="3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2" name="Google Shape;552;p56"/>
          <p:cNvSpPr txBox="1"/>
          <p:nvPr/>
        </p:nvSpPr>
        <p:spPr>
          <a:xfrm>
            <a:off x="881725" y="1957850"/>
            <a:ext cx="1219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 b="1" i="0" sz="6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3" name="Google Shape;55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00" y="6903100"/>
            <a:ext cx="9234400" cy="23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700" y="4225900"/>
            <a:ext cx="9234400" cy="24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6"/>
          <p:cNvSpPr txBox="1"/>
          <p:nvPr/>
        </p:nvSpPr>
        <p:spPr>
          <a:xfrm>
            <a:off x="3643950" y="3261100"/>
            <a:ext cx="22926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정상 PICO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56"/>
          <p:cNvSpPr txBox="1"/>
          <p:nvPr/>
        </p:nvSpPr>
        <p:spPr>
          <a:xfrm>
            <a:off x="12659450" y="3261100"/>
            <a:ext cx="22926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불량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PICO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7" name="Google Shape;557;p56"/>
          <p:cNvCxnSpPr/>
          <p:nvPr/>
        </p:nvCxnSpPr>
        <p:spPr>
          <a:xfrm>
            <a:off x="762000" y="1552475"/>
            <a:ext cx="16832100" cy="0"/>
          </a:xfrm>
          <a:prstGeom prst="straightConnector1">
            <a:avLst/>
          </a:prstGeom>
          <a:noFill/>
          <a:ln cap="flat" cmpd="sng" w="76200">
            <a:solidFill>
              <a:srgbClr val="2563E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8" name="Google Shape;558;p56"/>
          <p:cNvSpPr txBox="1"/>
          <p:nvPr/>
        </p:nvSpPr>
        <p:spPr>
          <a:xfrm>
            <a:off x="1447800" y="638175"/>
            <a:ext cx="96567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400">
                <a:solidFill>
                  <a:srgbClr val="463728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b="1" sz="1900">
              <a:solidFill>
                <a:srgbClr val="46372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p56"/>
          <p:cNvSpPr txBox="1"/>
          <p:nvPr/>
        </p:nvSpPr>
        <p:spPr>
          <a:xfrm>
            <a:off x="15405100" y="1023350"/>
            <a:ext cx="6540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0">
                <a:solidFill>
                  <a:srgbClr val="0B539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Confusion Matrix</a:t>
            </a:r>
            <a:endParaRPr b="1" sz="3300">
              <a:solidFill>
                <a:srgbClr val="0B539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0" name="Google Shape;560;p56"/>
          <p:cNvSpPr txBox="1"/>
          <p:nvPr/>
        </p:nvSpPr>
        <p:spPr>
          <a:xfrm>
            <a:off x="685800" y="598275"/>
            <a:ext cx="1102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563EB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4000">
              <a:solidFill>
                <a:srgbClr val="2563E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5" name="Google Shape;565;p57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6" name="Google Shape;5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175" y="5618575"/>
            <a:ext cx="15534498" cy="354853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67" name="Google Shape;567;p57"/>
          <p:cNvCxnSpPr/>
          <p:nvPr/>
        </p:nvCxnSpPr>
        <p:spPr>
          <a:xfrm>
            <a:off x="762000" y="1552475"/>
            <a:ext cx="16832100" cy="0"/>
          </a:xfrm>
          <a:prstGeom prst="straightConnector1">
            <a:avLst/>
          </a:prstGeom>
          <a:noFill/>
          <a:ln cap="flat" cmpd="sng" w="76200">
            <a:solidFill>
              <a:srgbClr val="2563E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8" name="Google Shape;568;p57"/>
          <p:cNvSpPr txBox="1"/>
          <p:nvPr/>
        </p:nvSpPr>
        <p:spPr>
          <a:xfrm>
            <a:off x="1447800" y="638175"/>
            <a:ext cx="96567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900">
                <a:solidFill>
                  <a:srgbClr val="463728"/>
                </a:solidFill>
                <a:latin typeface="Montserrat"/>
                <a:ea typeface="Montserrat"/>
                <a:cs typeface="Montserrat"/>
                <a:sym typeface="Montserrat"/>
              </a:rPr>
              <a:t>모델 소개 - </a:t>
            </a:r>
            <a:r>
              <a:rPr b="1" lang="en-US" sz="4000">
                <a:solidFill>
                  <a:srgbClr val="463728"/>
                </a:solidFill>
                <a:latin typeface="Montserrat"/>
                <a:ea typeface="Montserrat"/>
                <a:cs typeface="Montserrat"/>
                <a:sym typeface="Montserrat"/>
              </a:rPr>
              <a:t>초기모델</a:t>
            </a:r>
            <a:endParaRPr b="1" sz="1500">
              <a:solidFill>
                <a:srgbClr val="46372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p57"/>
          <p:cNvSpPr txBox="1"/>
          <p:nvPr/>
        </p:nvSpPr>
        <p:spPr>
          <a:xfrm>
            <a:off x="685800" y="598275"/>
            <a:ext cx="1102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563EB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4000">
              <a:solidFill>
                <a:srgbClr val="2563E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57"/>
          <p:cNvSpPr txBox="1"/>
          <p:nvPr/>
        </p:nvSpPr>
        <p:spPr>
          <a:xfrm>
            <a:off x="14566900" y="1023350"/>
            <a:ext cx="6540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rgbClr val="0B5394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Introduction to the Model</a:t>
            </a:r>
            <a:endParaRPr b="1" sz="3300">
              <a:solidFill>
                <a:srgbClr val="0B539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71" name="Google Shape;57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75" y="2110850"/>
            <a:ext cx="15534500" cy="305058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6" name="Google Shape;576;p58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77" name="Google Shape;5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00" y="2476088"/>
            <a:ext cx="17683924" cy="5792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58"/>
          <p:cNvCxnSpPr/>
          <p:nvPr/>
        </p:nvCxnSpPr>
        <p:spPr>
          <a:xfrm>
            <a:off x="762000" y="1552475"/>
            <a:ext cx="16832100" cy="0"/>
          </a:xfrm>
          <a:prstGeom prst="straightConnector1">
            <a:avLst/>
          </a:prstGeom>
          <a:noFill/>
          <a:ln cap="flat" cmpd="sng" w="76200">
            <a:solidFill>
              <a:srgbClr val="2563E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9" name="Google Shape;579;p58"/>
          <p:cNvSpPr txBox="1"/>
          <p:nvPr/>
        </p:nvSpPr>
        <p:spPr>
          <a:xfrm>
            <a:off x="1447800" y="638175"/>
            <a:ext cx="96567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900">
                <a:solidFill>
                  <a:srgbClr val="463728"/>
                </a:solidFill>
                <a:latin typeface="Montserrat"/>
                <a:ea typeface="Montserrat"/>
                <a:cs typeface="Montserrat"/>
                <a:sym typeface="Montserrat"/>
              </a:rPr>
              <a:t>모델 소개 - </a:t>
            </a:r>
            <a:r>
              <a:rPr b="1" lang="en-US" sz="4000">
                <a:solidFill>
                  <a:srgbClr val="463728"/>
                </a:solidFill>
                <a:latin typeface="Montserrat"/>
                <a:ea typeface="Montserrat"/>
                <a:cs typeface="Montserrat"/>
                <a:sym typeface="Montserrat"/>
              </a:rPr>
              <a:t>초기모델</a:t>
            </a:r>
            <a:endParaRPr b="1" sz="1500">
              <a:solidFill>
                <a:srgbClr val="46372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0" name="Google Shape;580;p58"/>
          <p:cNvSpPr txBox="1"/>
          <p:nvPr/>
        </p:nvSpPr>
        <p:spPr>
          <a:xfrm>
            <a:off x="685800" y="598275"/>
            <a:ext cx="1102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563EB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4000">
              <a:solidFill>
                <a:srgbClr val="2563E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1" name="Google Shape;581;p58"/>
          <p:cNvSpPr txBox="1"/>
          <p:nvPr/>
        </p:nvSpPr>
        <p:spPr>
          <a:xfrm>
            <a:off x="14566900" y="1023350"/>
            <a:ext cx="6540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rgbClr val="0B5394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Introduction to the Model</a:t>
            </a:r>
            <a:endParaRPr b="1" sz="3300">
              <a:solidFill>
                <a:srgbClr val="0B539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6" name="Google Shape;586;p59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87" name="Google Shape;58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163" y="2116338"/>
            <a:ext cx="15534524" cy="29383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8" name="Google Shape;58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75" y="5608950"/>
            <a:ext cx="15534499" cy="421255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89" name="Google Shape;589;p59"/>
          <p:cNvCxnSpPr/>
          <p:nvPr/>
        </p:nvCxnSpPr>
        <p:spPr>
          <a:xfrm>
            <a:off x="762000" y="1552475"/>
            <a:ext cx="16832100" cy="0"/>
          </a:xfrm>
          <a:prstGeom prst="straightConnector1">
            <a:avLst/>
          </a:prstGeom>
          <a:noFill/>
          <a:ln cap="flat" cmpd="sng" w="76200">
            <a:solidFill>
              <a:srgbClr val="2563E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0" name="Google Shape;590;p59"/>
          <p:cNvSpPr txBox="1"/>
          <p:nvPr/>
        </p:nvSpPr>
        <p:spPr>
          <a:xfrm>
            <a:off x="1447800" y="638175"/>
            <a:ext cx="96567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900">
                <a:solidFill>
                  <a:srgbClr val="463728"/>
                </a:solidFill>
                <a:latin typeface="Montserrat"/>
                <a:ea typeface="Montserrat"/>
                <a:cs typeface="Montserrat"/>
                <a:sym typeface="Montserrat"/>
              </a:rPr>
              <a:t>모델 소개 - </a:t>
            </a:r>
            <a:r>
              <a:rPr b="1" lang="en-US" sz="4000">
                <a:solidFill>
                  <a:srgbClr val="463728"/>
                </a:solidFill>
                <a:latin typeface="Montserrat"/>
                <a:ea typeface="Montserrat"/>
                <a:cs typeface="Montserrat"/>
                <a:sym typeface="Montserrat"/>
              </a:rPr>
              <a:t>개선</a:t>
            </a:r>
            <a:r>
              <a:rPr b="1" lang="en-US" sz="4000">
                <a:solidFill>
                  <a:srgbClr val="463728"/>
                </a:solidFill>
                <a:latin typeface="Montserrat"/>
                <a:ea typeface="Montserrat"/>
                <a:cs typeface="Montserrat"/>
                <a:sym typeface="Montserrat"/>
              </a:rPr>
              <a:t>모델</a:t>
            </a:r>
            <a:endParaRPr b="1" sz="1500">
              <a:solidFill>
                <a:srgbClr val="46372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59"/>
          <p:cNvSpPr txBox="1"/>
          <p:nvPr/>
        </p:nvSpPr>
        <p:spPr>
          <a:xfrm>
            <a:off x="685800" y="598275"/>
            <a:ext cx="1102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563EB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4000">
              <a:solidFill>
                <a:srgbClr val="2563E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2" name="Google Shape;592;p59"/>
          <p:cNvSpPr txBox="1"/>
          <p:nvPr/>
        </p:nvSpPr>
        <p:spPr>
          <a:xfrm>
            <a:off x="14566900" y="1023350"/>
            <a:ext cx="6540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rgbClr val="0B5394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Introduction to the Model</a:t>
            </a:r>
            <a:endParaRPr b="1" sz="3300">
              <a:solidFill>
                <a:srgbClr val="0B539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7" name="Google Shape;597;p60"/>
          <p:cNvCxnSpPr/>
          <p:nvPr/>
        </p:nvCxnSpPr>
        <p:spPr>
          <a:xfrm>
            <a:off x="89000" y="124875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98" name="Google Shape;5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500" y="2087600"/>
            <a:ext cx="15707175" cy="64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0"/>
          <p:cNvPicPr preferRelativeResize="0"/>
          <p:nvPr/>
        </p:nvPicPr>
        <p:blipFill rotWithShape="1">
          <a:blip r:embed="rId4">
            <a:alphaModFix/>
          </a:blip>
          <a:srcRect b="0" l="0" r="0" t="49726"/>
          <a:stretch/>
        </p:blipFill>
        <p:spPr>
          <a:xfrm>
            <a:off x="914400" y="8571499"/>
            <a:ext cx="16005875" cy="148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0" name="Google Shape;600;p60"/>
          <p:cNvCxnSpPr/>
          <p:nvPr/>
        </p:nvCxnSpPr>
        <p:spPr>
          <a:xfrm>
            <a:off x="762000" y="1552475"/>
            <a:ext cx="16832100" cy="0"/>
          </a:xfrm>
          <a:prstGeom prst="straightConnector1">
            <a:avLst/>
          </a:prstGeom>
          <a:noFill/>
          <a:ln cap="flat" cmpd="sng" w="76200">
            <a:solidFill>
              <a:srgbClr val="2563E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1" name="Google Shape;601;p60"/>
          <p:cNvSpPr txBox="1"/>
          <p:nvPr/>
        </p:nvSpPr>
        <p:spPr>
          <a:xfrm>
            <a:off x="1447800" y="638175"/>
            <a:ext cx="96567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900">
                <a:solidFill>
                  <a:srgbClr val="463728"/>
                </a:solidFill>
                <a:latin typeface="Montserrat"/>
                <a:ea typeface="Montserrat"/>
                <a:cs typeface="Montserrat"/>
                <a:sym typeface="Montserrat"/>
              </a:rPr>
              <a:t>모델 소개 - </a:t>
            </a:r>
            <a:r>
              <a:rPr b="1" lang="en-US" sz="4000">
                <a:solidFill>
                  <a:srgbClr val="463728"/>
                </a:solidFill>
                <a:latin typeface="Montserrat"/>
                <a:ea typeface="Montserrat"/>
                <a:cs typeface="Montserrat"/>
                <a:sym typeface="Montserrat"/>
              </a:rPr>
              <a:t>개선모델</a:t>
            </a:r>
            <a:endParaRPr b="1" sz="1500">
              <a:solidFill>
                <a:srgbClr val="46372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p60"/>
          <p:cNvSpPr txBox="1"/>
          <p:nvPr/>
        </p:nvSpPr>
        <p:spPr>
          <a:xfrm>
            <a:off x="685800" y="598275"/>
            <a:ext cx="1102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563EB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4000">
              <a:solidFill>
                <a:srgbClr val="2563E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60"/>
          <p:cNvSpPr txBox="1"/>
          <p:nvPr/>
        </p:nvSpPr>
        <p:spPr>
          <a:xfrm>
            <a:off x="14566900" y="1023350"/>
            <a:ext cx="6540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rgbClr val="0B5394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Introduction to the Model</a:t>
            </a:r>
            <a:endParaRPr b="1" sz="3300">
              <a:solidFill>
                <a:srgbClr val="0B539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/>
          <p:nvPr/>
        </p:nvSpPr>
        <p:spPr>
          <a:xfrm>
            <a:off x="-1854500" y="609725"/>
            <a:ext cx="21561300" cy="3058500"/>
          </a:xfrm>
          <a:prstGeom prst="rect">
            <a:avLst/>
          </a:prstGeom>
          <a:solidFill>
            <a:srgbClr val="F7FBFF">
              <a:alpha val="73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61"/>
          <p:cNvSpPr txBox="1"/>
          <p:nvPr/>
        </p:nvSpPr>
        <p:spPr>
          <a:xfrm>
            <a:off x="3667175" y="7196600"/>
            <a:ext cx="1290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0" name="Google Shape;6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1913" y="4484050"/>
            <a:ext cx="1044175" cy="8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1"/>
          <p:cNvSpPr txBox="1"/>
          <p:nvPr/>
        </p:nvSpPr>
        <p:spPr>
          <a:xfrm>
            <a:off x="7255925" y="5382775"/>
            <a:ext cx="37761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3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생산 공정 인건비 절감</a:t>
            </a:r>
            <a:endParaRPr b="1" sz="23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61"/>
          <p:cNvSpPr txBox="1"/>
          <p:nvPr/>
        </p:nvSpPr>
        <p:spPr>
          <a:xfrm>
            <a:off x="13624000" y="5382775"/>
            <a:ext cx="27315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휴먼 에러에 따른 </a:t>
            </a:r>
            <a:endParaRPr b="1" sz="23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피해 감소</a:t>
            </a:r>
            <a:endParaRPr sz="2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61"/>
          <p:cNvSpPr txBox="1"/>
          <p:nvPr/>
        </p:nvSpPr>
        <p:spPr>
          <a:xfrm>
            <a:off x="7166725" y="6502575"/>
            <a:ext cx="39537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B5563"/>
                </a:solidFill>
                <a:highlight>
                  <a:srgbClr val="FFFFFF"/>
                </a:highlight>
              </a:rPr>
              <a:t>기존 시스템 대비 더 적은</a:t>
            </a:r>
            <a:endParaRPr sz="16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B5563"/>
                </a:solidFill>
                <a:highlight>
                  <a:srgbClr val="FFFFFF"/>
                </a:highlight>
              </a:rPr>
              <a:t>불량품 검수 인원 요구</a:t>
            </a:r>
            <a:endParaRPr sz="16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B5563"/>
                </a:solidFill>
                <a:highlight>
                  <a:srgbClr val="FFFFFF"/>
                </a:highlight>
              </a:rPr>
              <a:t>* 약</a:t>
            </a:r>
            <a:r>
              <a:rPr b="1" lang="en-US" sz="1600">
                <a:solidFill>
                  <a:srgbClr val="1155CC"/>
                </a:solidFill>
                <a:highlight>
                  <a:srgbClr val="FFFFFF"/>
                </a:highlight>
              </a:rPr>
              <a:t> 50%</a:t>
            </a:r>
            <a:r>
              <a:rPr lang="en-US" sz="1600">
                <a:solidFill>
                  <a:srgbClr val="4B5563"/>
                </a:solidFill>
                <a:highlight>
                  <a:srgbClr val="FFFFFF"/>
                </a:highlight>
              </a:rPr>
              <a:t> 감소</a:t>
            </a:r>
            <a:endParaRPr sz="16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61"/>
          <p:cNvSpPr txBox="1"/>
          <p:nvPr/>
        </p:nvSpPr>
        <p:spPr>
          <a:xfrm>
            <a:off x="13017175" y="6561850"/>
            <a:ext cx="39537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4B5563"/>
                </a:solidFill>
                <a:highlight>
                  <a:schemeClr val="lt1"/>
                </a:highlight>
              </a:rPr>
              <a:t>장시간 작업으로 발생 가능한</a:t>
            </a:r>
            <a:endParaRPr sz="1600">
              <a:solidFill>
                <a:srgbClr val="4B5563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4B5563"/>
                </a:solidFill>
                <a:highlight>
                  <a:schemeClr val="lt1"/>
                </a:highlight>
              </a:rPr>
              <a:t>오류 최소화</a:t>
            </a:r>
            <a:endParaRPr sz="16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61"/>
          <p:cNvSpPr txBox="1"/>
          <p:nvPr/>
        </p:nvSpPr>
        <p:spPr>
          <a:xfrm>
            <a:off x="526250" y="5382775"/>
            <a:ext cx="5488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4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출고품 불량률 감소 및 품질 향상</a:t>
            </a:r>
            <a:endParaRPr b="1" sz="24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61"/>
          <p:cNvSpPr txBox="1"/>
          <p:nvPr/>
        </p:nvSpPr>
        <p:spPr>
          <a:xfrm>
            <a:off x="1216575" y="6315775"/>
            <a:ext cx="39537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B5563"/>
                </a:solidFill>
                <a:highlight>
                  <a:srgbClr val="FFFFFF"/>
                </a:highlight>
              </a:rPr>
              <a:t>AI기반 실시간 검수로 약 </a:t>
            </a:r>
            <a:r>
              <a:rPr b="1" lang="en-US" sz="1600">
                <a:solidFill>
                  <a:srgbClr val="2563EB"/>
                </a:solidFill>
                <a:highlight>
                  <a:srgbClr val="FFFFFF"/>
                </a:highlight>
              </a:rPr>
              <a:t>90%</a:t>
            </a:r>
            <a:r>
              <a:rPr lang="en-US" sz="1600">
                <a:solidFill>
                  <a:srgbClr val="4B5563"/>
                </a:solidFill>
                <a:highlight>
                  <a:srgbClr val="FFFFFF"/>
                </a:highlight>
              </a:rPr>
              <a:t>정확도 달성</a:t>
            </a:r>
            <a:endParaRPr sz="16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B5563"/>
                </a:solidFill>
                <a:highlight>
                  <a:srgbClr val="FFFFFF"/>
                </a:highlight>
              </a:rPr>
              <a:t>* </a:t>
            </a:r>
            <a:r>
              <a:rPr b="1" lang="en-US" sz="1600">
                <a:solidFill>
                  <a:srgbClr val="2563EB"/>
                </a:solidFill>
                <a:highlight>
                  <a:srgbClr val="FFFFFF"/>
                </a:highlight>
              </a:rPr>
              <a:t>100%</a:t>
            </a:r>
            <a:r>
              <a:rPr lang="en-US" sz="1600">
                <a:solidFill>
                  <a:srgbClr val="4B5563"/>
                </a:solidFill>
                <a:highlight>
                  <a:srgbClr val="FFFFFF"/>
                </a:highlight>
              </a:rPr>
              <a:t>의 불량 탐지율</a:t>
            </a:r>
            <a:endParaRPr sz="16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B5563"/>
                </a:solidFill>
                <a:highlight>
                  <a:srgbClr val="FFFFFF"/>
                </a:highlight>
              </a:rPr>
              <a:t>불량 유형 데이터베이스 구축으로</a:t>
            </a:r>
            <a:endParaRPr sz="16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B5563"/>
                </a:solidFill>
                <a:highlight>
                  <a:srgbClr val="FFFFFF"/>
                </a:highlight>
              </a:rPr>
              <a:t> 손쉬운 품질 관리</a:t>
            </a:r>
            <a:endParaRPr sz="16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4B5563"/>
                </a:solidFill>
                <a:highlight>
                  <a:srgbClr val="FFFFFF"/>
                </a:highlight>
              </a:rPr>
              <a:t>24시간 연속 모니터링으로 일관된 품질 유지</a:t>
            </a:r>
            <a:endParaRPr sz="16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B5563"/>
              </a:solidFill>
              <a:highlight>
                <a:srgbClr val="FFFFFF"/>
              </a:highlight>
            </a:endParaRPr>
          </a:p>
        </p:txBody>
      </p:sp>
      <p:pic>
        <p:nvPicPr>
          <p:cNvPr id="617" name="Google Shape;61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250" y="4394366"/>
            <a:ext cx="1044175" cy="918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76238" y="4429773"/>
            <a:ext cx="1044175" cy="961727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1"/>
          <p:cNvSpPr txBox="1"/>
          <p:nvPr/>
        </p:nvSpPr>
        <p:spPr>
          <a:xfrm>
            <a:off x="7687100" y="1079525"/>
            <a:ext cx="31926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기대 효과</a:t>
            </a:r>
            <a:endParaRPr b="1" sz="5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61"/>
          <p:cNvSpPr txBox="1"/>
          <p:nvPr/>
        </p:nvSpPr>
        <p:spPr>
          <a:xfrm>
            <a:off x="6011425" y="1962250"/>
            <a:ext cx="6111900" cy="15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시스템 적용 후 기대 효과에 대해 소개합니다</a:t>
            </a:r>
            <a:endParaRPr sz="2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Introduce the effect after apply  the model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61"/>
          <p:cNvSpPr txBox="1"/>
          <p:nvPr/>
        </p:nvSpPr>
        <p:spPr>
          <a:xfrm>
            <a:off x="7242925" y="843575"/>
            <a:ext cx="1102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sz="39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22" name="Google Shape;622;p61"/>
          <p:cNvCxnSpPr/>
          <p:nvPr/>
        </p:nvCxnSpPr>
        <p:spPr>
          <a:xfrm>
            <a:off x="6149475" y="4829350"/>
            <a:ext cx="0" cy="347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23" name="Google Shape;623;p61"/>
          <p:cNvCxnSpPr/>
          <p:nvPr/>
        </p:nvCxnSpPr>
        <p:spPr>
          <a:xfrm>
            <a:off x="12245475" y="4829350"/>
            <a:ext cx="0" cy="347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8700" y="3451800"/>
            <a:ext cx="6883002" cy="60732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8000" y="3375600"/>
            <a:ext cx="6108950" cy="607325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6" name="Google Shape;136;p17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17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p17"/>
          <p:cNvSpPr txBox="1"/>
          <p:nvPr/>
        </p:nvSpPr>
        <p:spPr>
          <a:xfrm>
            <a:off x="2386650" y="2212225"/>
            <a:ext cx="12512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이미지 촬영 환경 차이</a:t>
            </a:r>
            <a:endParaRPr b="1" i="0" sz="5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881725" y="2068275"/>
            <a:ext cx="1219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i="0" lang="en-US" sz="60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6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결과 분석</a:t>
            </a: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model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2"/>
          <p:cNvSpPr/>
          <p:nvPr/>
        </p:nvSpPr>
        <p:spPr>
          <a:xfrm>
            <a:off x="-1854500" y="609725"/>
            <a:ext cx="21561300" cy="3058500"/>
          </a:xfrm>
          <a:prstGeom prst="rect">
            <a:avLst/>
          </a:prstGeom>
          <a:solidFill>
            <a:srgbClr val="FAF7FF">
              <a:alpha val="73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62"/>
          <p:cNvSpPr txBox="1"/>
          <p:nvPr/>
        </p:nvSpPr>
        <p:spPr>
          <a:xfrm>
            <a:off x="3667175" y="7196600"/>
            <a:ext cx="129000" cy="1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1913" y="4484050"/>
            <a:ext cx="1044175" cy="8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2"/>
          <p:cNvSpPr txBox="1"/>
          <p:nvPr/>
        </p:nvSpPr>
        <p:spPr>
          <a:xfrm>
            <a:off x="7255925" y="5382775"/>
            <a:ext cx="37761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3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미검출 데이터 추가 학습</a:t>
            </a:r>
            <a:endParaRPr b="1" sz="23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62"/>
          <p:cNvSpPr txBox="1"/>
          <p:nvPr/>
        </p:nvSpPr>
        <p:spPr>
          <a:xfrm>
            <a:off x="13509438" y="5382775"/>
            <a:ext cx="2977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생산 설비 환경에 따른 추가 데이터 구축</a:t>
            </a:r>
            <a:endParaRPr sz="2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62"/>
          <p:cNvSpPr txBox="1"/>
          <p:nvPr/>
        </p:nvSpPr>
        <p:spPr>
          <a:xfrm>
            <a:off x="7166725" y="6502575"/>
            <a:ext cx="39537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시스템적 취약점에 의해 </a:t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불량품을 정상 제품으로 인지 시</a:t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그에 맞는 edge case 들을 추가 학습</a:t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62"/>
          <p:cNvSpPr txBox="1"/>
          <p:nvPr/>
        </p:nvSpPr>
        <p:spPr>
          <a:xfrm>
            <a:off x="13169575" y="6561850"/>
            <a:ext cx="39537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고객사의 환경에 따른 맞춤 데이터 추가 학습</a:t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62"/>
          <p:cNvSpPr txBox="1"/>
          <p:nvPr/>
        </p:nvSpPr>
        <p:spPr>
          <a:xfrm>
            <a:off x="526250" y="5382775"/>
            <a:ext cx="5488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4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불량 부품 추가 탐지</a:t>
            </a:r>
            <a:endParaRPr b="1" sz="24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62"/>
          <p:cNvSpPr txBox="1"/>
          <p:nvPr/>
        </p:nvSpPr>
        <p:spPr>
          <a:xfrm>
            <a:off x="1292775" y="6315775"/>
            <a:ext cx="39537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고객사가 찾고자 하는 불량 상태에 대한</a:t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4B5563"/>
                </a:solidFill>
                <a:highlight>
                  <a:srgbClr val="FFFFFF"/>
                </a:highlight>
              </a:rPr>
              <a:t>데이터 추가 학습 및 탐지</a:t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B5563"/>
              </a:solidFill>
              <a:highlight>
                <a:srgbClr val="FFFFFF"/>
              </a:highlight>
            </a:endParaRPr>
          </a:p>
        </p:txBody>
      </p:sp>
      <p:pic>
        <p:nvPicPr>
          <p:cNvPr id="637" name="Google Shape;63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250" y="4394366"/>
            <a:ext cx="1044175" cy="918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76238" y="4429773"/>
            <a:ext cx="1044175" cy="961727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2"/>
          <p:cNvSpPr txBox="1"/>
          <p:nvPr/>
        </p:nvSpPr>
        <p:spPr>
          <a:xfrm>
            <a:off x="7458500" y="1079525"/>
            <a:ext cx="42777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리스크 관리</a:t>
            </a:r>
            <a:endParaRPr b="1" sz="5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62"/>
          <p:cNvSpPr txBox="1"/>
          <p:nvPr/>
        </p:nvSpPr>
        <p:spPr>
          <a:xfrm>
            <a:off x="6011425" y="1962250"/>
            <a:ext cx="6111900" cy="15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시스템 적용 후 리스크 관리에 대해 소개합니다</a:t>
            </a:r>
            <a:endParaRPr sz="23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Introduce the risk management after apply  the model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62"/>
          <p:cNvSpPr txBox="1"/>
          <p:nvPr/>
        </p:nvSpPr>
        <p:spPr>
          <a:xfrm>
            <a:off x="7014325" y="843575"/>
            <a:ext cx="1102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sz="39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42" name="Google Shape;642;p62"/>
          <p:cNvCxnSpPr/>
          <p:nvPr/>
        </p:nvCxnSpPr>
        <p:spPr>
          <a:xfrm>
            <a:off x="6149475" y="4829350"/>
            <a:ext cx="0" cy="347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43" name="Google Shape;643;p62"/>
          <p:cNvCxnSpPr/>
          <p:nvPr/>
        </p:nvCxnSpPr>
        <p:spPr>
          <a:xfrm>
            <a:off x="12245475" y="4829350"/>
            <a:ext cx="0" cy="347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8" name="Google Shape;648;p63"/>
          <p:cNvCxnSpPr/>
          <p:nvPr/>
        </p:nvCxnSpPr>
        <p:spPr>
          <a:xfrm>
            <a:off x="762000" y="1552475"/>
            <a:ext cx="16832100" cy="0"/>
          </a:xfrm>
          <a:prstGeom prst="straightConnector1">
            <a:avLst/>
          </a:prstGeom>
          <a:noFill/>
          <a:ln cap="flat" cmpd="sng" w="76200">
            <a:solidFill>
              <a:srgbClr val="2563E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9" name="Google Shape;649;p63"/>
          <p:cNvSpPr txBox="1"/>
          <p:nvPr/>
        </p:nvSpPr>
        <p:spPr>
          <a:xfrm>
            <a:off x="1447800" y="638175"/>
            <a:ext cx="96567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900">
                <a:solidFill>
                  <a:srgbClr val="463728"/>
                </a:solidFill>
                <a:latin typeface="Montserrat"/>
                <a:ea typeface="Montserrat"/>
                <a:cs typeface="Montserrat"/>
                <a:sym typeface="Montserrat"/>
              </a:rPr>
              <a:t>질문과 답변</a:t>
            </a:r>
            <a:endParaRPr b="1" sz="1500">
              <a:solidFill>
                <a:srgbClr val="46372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650;p63"/>
          <p:cNvSpPr txBox="1"/>
          <p:nvPr/>
        </p:nvSpPr>
        <p:spPr>
          <a:xfrm>
            <a:off x="762000" y="445875"/>
            <a:ext cx="11028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4000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1" name="Google Shape;651;p63"/>
          <p:cNvSpPr txBox="1"/>
          <p:nvPr/>
        </p:nvSpPr>
        <p:spPr>
          <a:xfrm>
            <a:off x="14871700" y="1023350"/>
            <a:ext cx="6540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rgbClr val="0B5394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questions and answers</a:t>
            </a:r>
            <a:endParaRPr b="1" sz="3300">
              <a:solidFill>
                <a:srgbClr val="0B539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2" name="Google Shape;652;p63"/>
          <p:cNvSpPr txBox="1"/>
          <p:nvPr/>
        </p:nvSpPr>
        <p:spPr>
          <a:xfrm>
            <a:off x="4620125" y="5930900"/>
            <a:ext cx="8878800" cy="19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궁금한 사항이 있으시면 편하게 질문해 주시길 바랍니다.</a:t>
            </a:r>
            <a:endParaRPr b="1" sz="4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3" name="Google Shape;65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700" y="3110450"/>
            <a:ext cx="3504825" cy="28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4"/>
          <p:cNvSpPr txBox="1"/>
          <p:nvPr/>
        </p:nvSpPr>
        <p:spPr>
          <a:xfrm>
            <a:off x="6374400" y="4467775"/>
            <a:ext cx="60153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18" u="none" cap="none" strike="noStrike">
                <a:solidFill>
                  <a:srgbClr val="0B5394"/>
                </a:solidFill>
                <a:latin typeface="Inter"/>
                <a:ea typeface="Inter"/>
                <a:cs typeface="Inter"/>
                <a:sym typeface="Inter"/>
              </a:rPr>
              <a:t>Thank You</a:t>
            </a:r>
            <a:endParaRPr b="1" i="0" sz="7918" u="none" cap="none" strike="noStrike">
              <a:solidFill>
                <a:srgbClr val="0B539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59" name="Google Shape;659;p64"/>
          <p:cNvCxnSpPr/>
          <p:nvPr/>
        </p:nvCxnSpPr>
        <p:spPr>
          <a:xfrm>
            <a:off x="6557875" y="4131250"/>
            <a:ext cx="56034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0" name="Google Shape;660;p64"/>
          <p:cNvCxnSpPr/>
          <p:nvPr/>
        </p:nvCxnSpPr>
        <p:spPr>
          <a:xfrm>
            <a:off x="6634075" y="5883850"/>
            <a:ext cx="5603400" cy="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1" name="Google Shape;661;p64"/>
          <p:cNvSpPr txBox="1"/>
          <p:nvPr/>
        </p:nvSpPr>
        <p:spPr>
          <a:xfrm>
            <a:off x="4371700" y="5980375"/>
            <a:ext cx="9341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A-eye Vision Tech</a:t>
            </a:r>
            <a:endParaRPr i="0" sz="3300" u="none" cap="none" strike="noStrike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8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18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p18"/>
          <p:cNvSpPr txBox="1"/>
          <p:nvPr/>
        </p:nvSpPr>
        <p:spPr>
          <a:xfrm>
            <a:off x="2386650" y="2212225"/>
            <a:ext cx="12512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학습 데이터 부족</a:t>
            </a:r>
            <a:endParaRPr b="1" i="0" sz="5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881725" y="2068275"/>
            <a:ext cx="12192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0" lang="en-US" sz="6000" u="none" cap="none" strike="noStrike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6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650" y="3431488"/>
            <a:ext cx="7412789" cy="634883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4961" y="3457016"/>
            <a:ext cx="7412790" cy="62977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" name="Google Shape;151;p18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결과 분석</a:t>
            </a: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model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19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19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" name="Google Shape;158;p19"/>
          <p:cNvSpPr txBox="1"/>
          <p:nvPr/>
        </p:nvSpPr>
        <p:spPr>
          <a:xfrm>
            <a:off x="2887950" y="4798700"/>
            <a:ext cx="12512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이미지 촬영 환경 고정</a:t>
            </a:r>
            <a:r>
              <a:rPr b="1" lang="en-US" sz="3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(화질)</a:t>
            </a: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및 데이터 양 증가 시</a:t>
            </a:r>
            <a:endParaRPr b="1" sz="5000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모델 성능이 향상될 것이다.</a:t>
            </a:r>
            <a:endParaRPr b="1" i="0" sz="5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가설</a:t>
            </a: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model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20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" name="Google Shape;165;p20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데이터 구축</a:t>
            </a: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1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cxnSp>
        <p:nvCxnSpPr>
          <p:cNvPr id="166" name="Google Shape;166;p20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20"/>
          <p:cNvSpPr txBox="1"/>
          <p:nvPr/>
        </p:nvSpPr>
        <p:spPr>
          <a:xfrm>
            <a:off x="2887950" y="2049150"/>
            <a:ext cx="12512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일반 이미지 211장</a:t>
            </a:r>
            <a:endParaRPr b="1" i="0" sz="5000" u="none" cap="none" strike="noStrike">
              <a:solidFill>
                <a:srgbClr val="4637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475" y="3462500"/>
            <a:ext cx="6661025" cy="58773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" name="Google Shape;173;p21"/>
          <p:cNvGraphicFramePr/>
          <p:nvPr/>
        </p:nvGraphicFramePr>
        <p:xfrm>
          <a:off x="952500" y="245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{9448420E-6454-4E95-B7EF-E8E65B35827A}</a:tableStyleId>
              </a:tblPr>
              <a:tblGrid>
                <a:gridCol w="3685000"/>
                <a:gridCol w="6350825"/>
                <a:gridCol w="6347175"/>
              </a:tblGrid>
              <a:tr h="158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            Predict</a:t>
                      </a:r>
                      <a:endParaRPr sz="4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 Actual</a:t>
                      </a:r>
                      <a:endParaRPr sz="4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Positive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Negative</a:t>
                      </a:r>
                      <a:endParaRPr sz="5500"/>
                    </a:p>
                  </a:txBody>
                  <a:tcPr marT="91425" marB="91425" marR="91425" marL="91425" anchor="ctr"/>
                </a:tc>
              </a:tr>
              <a:tr h="20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Positive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0% &gt; 22%</a:t>
                      </a:r>
                      <a:endParaRPr sz="3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80% &gt; 58%</a:t>
                      </a:r>
                      <a:endParaRPr sz="5500"/>
                    </a:p>
                  </a:txBody>
                  <a:tcPr marT="91425" marB="91425" marR="91425" marL="91425" anchor="ctr"/>
                </a:tc>
              </a:tr>
              <a:tr h="208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Negative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0% &gt; 0%</a:t>
                      </a:r>
                      <a:endParaRPr sz="55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500"/>
                        <a:t>20% &gt; 20%</a:t>
                      </a:r>
                      <a:endParaRPr sz="55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174" name="Google Shape;174;p21"/>
          <p:cNvCxnSpPr/>
          <p:nvPr/>
        </p:nvCxnSpPr>
        <p:spPr>
          <a:xfrm>
            <a:off x="0" y="1552475"/>
            <a:ext cx="18288000" cy="960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21"/>
          <p:cNvSpPr txBox="1"/>
          <p:nvPr/>
        </p:nvSpPr>
        <p:spPr>
          <a:xfrm>
            <a:off x="685800" y="485775"/>
            <a:ext cx="9656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Confusion Matrix   </a:t>
            </a:r>
            <a:r>
              <a:rPr b="1" lang="en-US" sz="3000">
                <a:solidFill>
                  <a:srgbClr val="4637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1</a:t>
            </a:r>
            <a:endParaRPr b="1" sz="3000">
              <a:solidFill>
                <a:srgbClr val="463728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cxnSp>
        <p:nvCxnSpPr>
          <p:cNvPr id="176" name="Google Shape;176;p21"/>
          <p:cNvCxnSpPr/>
          <p:nvPr/>
        </p:nvCxnSpPr>
        <p:spPr>
          <a:xfrm>
            <a:off x="12800" y="12258925"/>
            <a:ext cx="18390600" cy="0"/>
          </a:xfrm>
          <a:prstGeom prst="straightConnector1">
            <a:avLst/>
          </a:prstGeom>
          <a:noFill/>
          <a:ln cap="flat" cmpd="sng" w="19050">
            <a:solidFill>
              <a:srgbClr val="4637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21"/>
          <p:cNvCxnSpPr/>
          <p:nvPr/>
        </p:nvCxnSpPr>
        <p:spPr>
          <a:xfrm>
            <a:off x="950275" y="2431050"/>
            <a:ext cx="3736500" cy="16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1"/>
          <p:cNvSpPr txBox="1"/>
          <p:nvPr/>
        </p:nvSpPr>
        <p:spPr>
          <a:xfrm>
            <a:off x="950275" y="8381825"/>
            <a:ext cx="7574400" cy="16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동일 Test Set 100개 기준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TP + TN : 20% &gt; 42%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 + FN : 80% &gt; 58%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